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</p:sldIdLst>
  <p:sldSz cx="12209780" cy="688848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7" Type="http://schemas.openxmlformats.org/officeDocument/2006/relationships/tableStyles" Target="tableStyles.xml"/><Relationship Id="rId196" Type="http://schemas.openxmlformats.org/officeDocument/2006/relationships/viewProps" Target="viewProps.xml"/><Relationship Id="rId195" Type="http://schemas.openxmlformats.org/officeDocument/2006/relationships/presProps" Target="presProps.xml"/><Relationship Id="rId194" Type="http://schemas.openxmlformats.org/officeDocument/2006/relationships/slide" Target="slides/slide192.xml"/><Relationship Id="rId193" Type="http://schemas.openxmlformats.org/officeDocument/2006/relationships/slide" Target="slides/slide191.xml"/><Relationship Id="rId192" Type="http://schemas.openxmlformats.org/officeDocument/2006/relationships/slide" Target="slides/slide190.xml"/><Relationship Id="rId191" Type="http://schemas.openxmlformats.org/officeDocument/2006/relationships/slide" Target="slides/slide189.xml"/><Relationship Id="rId190" Type="http://schemas.openxmlformats.org/officeDocument/2006/relationships/slide" Target="slides/slide188.xml"/><Relationship Id="rId19" Type="http://schemas.openxmlformats.org/officeDocument/2006/relationships/slide" Target="slides/slide17.xml"/><Relationship Id="rId189" Type="http://schemas.openxmlformats.org/officeDocument/2006/relationships/slide" Target="slides/slide187.xml"/><Relationship Id="rId188" Type="http://schemas.openxmlformats.org/officeDocument/2006/relationships/slide" Target="slides/slide186.xml"/><Relationship Id="rId187" Type="http://schemas.openxmlformats.org/officeDocument/2006/relationships/slide" Target="slides/slide185.xml"/><Relationship Id="rId186" Type="http://schemas.openxmlformats.org/officeDocument/2006/relationships/slide" Target="slides/slide184.xml"/><Relationship Id="rId185" Type="http://schemas.openxmlformats.org/officeDocument/2006/relationships/slide" Target="slides/slide183.xml"/><Relationship Id="rId184" Type="http://schemas.openxmlformats.org/officeDocument/2006/relationships/slide" Target="slides/slide182.xml"/><Relationship Id="rId183" Type="http://schemas.openxmlformats.org/officeDocument/2006/relationships/slide" Target="slides/slide181.xml"/><Relationship Id="rId182" Type="http://schemas.openxmlformats.org/officeDocument/2006/relationships/slide" Target="slides/slide180.xml"/><Relationship Id="rId181" Type="http://schemas.openxmlformats.org/officeDocument/2006/relationships/slide" Target="slides/slide179.xml"/><Relationship Id="rId180" Type="http://schemas.openxmlformats.org/officeDocument/2006/relationships/slide" Target="slides/slide178.xml"/><Relationship Id="rId18" Type="http://schemas.openxmlformats.org/officeDocument/2006/relationships/slide" Target="slides/slide16.xml"/><Relationship Id="rId179" Type="http://schemas.openxmlformats.org/officeDocument/2006/relationships/slide" Target="slides/slide177.xml"/><Relationship Id="rId178" Type="http://schemas.openxmlformats.org/officeDocument/2006/relationships/slide" Target="slides/slide176.xml"/><Relationship Id="rId177" Type="http://schemas.openxmlformats.org/officeDocument/2006/relationships/slide" Target="slides/slide175.xml"/><Relationship Id="rId176" Type="http://schemas.openxmlformats.org/officeDocument/2006/relationships/slide" Target="slides/slide174.xml"/><Relationship Id="rId175" Type="http://schemas.openxmlformats.org/officeDocument/2006/relationships/slide" Target="slides/slide173.xml"/><Relationship Id="rId174" Type="http://schemas.openxmlformats.org/officeDocument/2006/relationships/slide" Target="slides/slide172.xml"/><Relationship Id="rId173" Type="http://schemas.openxmlformats.org/officeDocument/2006/relationships/slide" Target="slides/slide171.xml"/><Relationship Id="rId172" Type="http://schemas.openxmlformats.org/officeDocument/2006/relationships/slide" Target="slides/slide170.xml"/><Relationship Id="rId171" Type="http://schemas.openxmlformats.org/officeDocument/2006/relationships/slide" Target="slides/slide169.xml"/><Relationship Id="rId170" Type="http://schemas.openxmlformats.org/officeDocument/2006/relationships/slide" Target="slides/slide168.xml"/><Relationship Id="rId17" Type="http://schemas.openxmlformats.org/officeDocument/2006/relationships/slide" Target="slides/slide15.xml"/><Relationship Id="rId169" Type="http://schemas.openxmlformats.org/officeDocument/2006/relationships/slide" Target="slides/slide167.xml"/><Relationship Id="rId168" Type="http://schemas.openxmlformats.org/officeDocument/2006/relationships/slide" Target="slides/slide166.xml"/><Relationship Id="rId167" Type="http://schemas.openxmlformats.org/officeDocument/2006/relationships/slide" Target="slides/slide165.xml"/><Relationship Id="rId166" Type="http://schemas.openxmlformats.org/officeDocument/2006/relationships/slide" Target="slides/slide164.xml"/><Relationship Id="rId165" Type="http://schemas.openxmlformats.org/officeDocument/2006/relationships/slide" Target="slides/slide163.xml"/><Relationship Id="rId164" Type="http://schemas.openxmlformats.org/officeDocument/2006/relationships/slide" Target="slides/slide162.xml"/><Relationship Id="rId163" Type="http://schemas.openxmlformats.org/officeDocument/2006/relationships/slide" Target="slides/slide161.xml"/><Relationship Id="rId162" Type="http://schemas.openxmlformats.org/officeDocument/2006/relationships/slide" Target="slides/slide160.xml"/><Relationship Id="rId161" Type="http://schemas.openxmlformats.org/officeDocument/2006/relationships/slide" Target="slides/slide159.xml"/><Relationship Id="rId160" Type="http://schemas.openxmlformats.org/officeDocument/2006/relationships/slide" Target="slides/slide158.xml"/><Relationship Id="rId16" Type="http://schemas.openxmlformats.org/officeDocument/2006/relationships/slide" Target="slides/slide14.xml"/><Relationship Id="rId159" Type="http://schemas.openxmlformats.org/officeDocument/2006/relationships/slide" Target="slides/slide157.xml"/><Relationship Id="rId158" Type="http://schemas.openxmlformats.org/officeDocument/2006/relationships/slide" Target="slides/slide156.xml"/><Relationship Id="rId157" Type="http://schemas.openxmlformats.org/officeDocument/2006/relationships/slide" Target="slides/slide155.xml"/><Relationship Id="rId156" Type="http://schemas.openxmlformats.org/officeDocument/2006/relationships/slide" Target="slides/slide154.xml"/><Relationship Id="rId155" Type="http://schemas.openxmlformats.org/officeDocument/2006/relationships/slide" Target="slides/slide153.xml"/><Relationship Id="rId154" Type="http://schemas.openxmlformats.org/officeDocument/2006/relationships/slide" Target="slides/slide152.xml"/><Relationship Id="rId153" Type="http://schemas.openxmlformats.org/officeDocument/2006/relationships/slide" Target="slides/slide151.xml"/><Relationship Id="rId152" Type="http://schemas.openxmlformats.org/officeDocument/2006/relationships/slide" Target="slides/slide150.xml"/><Relationship Id="rId151" Type="http://schemas.openxmlformats.org/officeDocument/2006/relationships/slide" Target="slides/slide149.xml"/><Relationship Id="rId150" Type="http://schemas.openxmlformats.org/officeDocument/2006/relationships/slide" Target="slides/slide148.xml"/><Relationship Id="rId15" Type="http://schemas.openxmlformats.org/officeDocument/2006/relationships/slide" Target="slides/slide13.xml"/><Relationship Id="rId149" Type="http://schemas.openxmlformats.org/officeDocument/2006/relationships/slide" Target="slides/slide147.xml"/><Relationship Id="rId148" Type="http://schemas.openxmlformats.org/officeDocument/2006/relationships/slide" Target="slides/slide146.xml"/><Relationship Id="rId147" Type="http://schemas.openxmlformats.org/officeDocument/2006/relationships/slide" Target="slides/slide145.xml"/><Relationship Id="rId146" Type="http://schemas.openxmlformats.org/officeDocument/2006/relationships/slide" Target="slides/slide144.xml"/><Relationship Id="rId145" Type="http://schemas.openxmlformats.org/officeDocument/2006/relationships/slide" Target="slides/slide143.xml"/><Relationship Id="rId144" Type="http://schemas.openxmlformats.org/officeDocument/2006/relationships/slide" Target="slides/slide142.xml"/><Relationship Id="rId143" Type="http://schemas.openxmlformats.org/officeDocument/2006/relationships/slide" Target="slides/slide141.xml"/><Relationship Id="rId142" Type="http://schemas.openxmlformats.org/officeDocument/2006/relationships/slide" Target="slides/slide140.xml"/><Relationship Id="rId141" Type="http://schemas.openxmlformats.org/officeDocument/2006/relationships/slide" Target="slides/slide139.xml"/><Relationship Id="rId140" Type="http://schemas.openxmlformats.org/officeDocument/2006/relationships/slide" Target="slides/slide138.xml"/><Relationship Id="rId14" Type="http://schemas.openxmlformats.org/officeDocument/2006/relationships/slide" Target="slides/slide12.xml"/><Relationship Id="rId139" Type="http://schemas.openxmlformats.org/officeDocument/2006/relationships/slide" Target="slides/slide137.xml"/><Relationship Id="rId138" Type="http://schemas.openxmlformats.org/officeDocument/2006/relationships/slide" Target="slides/slide136.xml"/><Relationship Id="rId137" Type="http://schemas.openxmlformats.org/officeDocument/2006/relationships/slide" Target="slides/slide135.xml"/><Relationship Id="rId136" Type="http://schemas.openxmlformats.org/officeDocument/2006/relationships/slide" Target="slides/slide134.xml"/><Relationship Id="rId135" Type="http://schemas.openxmlformats.org/officeDocument/2006/relationships/slide" Target="slides/slide133.xml"/><Relationship Id="rId134" Type="http://schemas.openxmlformats.org/officeDocument/2006/relationships/slide" Target="slides/slide132.xml"/><Relationship Id="rId133" Type="http://schemas.openxmlformats.org/officeDocument/2006/relationships/slide" Target="slides/slide131.xml"/><Relationship Id="rId132" Type="http://schemas.openxmlformats.org/officeDocument/2006/relationships/slide" Target="slides/slide130.xml"/><Relationship Id="rId131" Type="http://schemas.openxmlformats.org/officeDocument/2006/relationships/slide" Target="slides/slide129.xml"/><Relationship Id="rId130" Type="http://schemas.openxmlformats.org/officeDocument/2006/relationships/slide" Target="slides/slide128.xml"/><Relationship Id="rId13" Type="http://schemas.openxmlformats.org/officeDocument/2006/relationships/slide" Target="slides/slide11.xml"/><Relationship Id="rId129" Type="http://schemas.openxmlformats.org/officeDocument/2006/relationships/slide" Target="slides/slide127.xml"/><Relationship Id="rId128" Type="http://schemas.openxmlformats.org/officeDocument/2006/relationships/slide" Target="slides/slide126.xml"/><Relationship Id="rId127" Type="http://schemas.openxmlformats.org/officeDocument/2006/relationships/slide" Target="slides/slide125.xml"/><Relationship Id="rId126" Type="http://schemas.openxmlformats.org/officeDocument/2006/relationships/slide" Target="slides/slide124.xml"/><Relationship Id="rId125" Type="http://schemas.openxmlformats.org/officeDocument/2006/relationships/slide" Target="slides/slide123.xml"/><Relationship Id="rId124" Type="http://schemas.openxmlformats.org/officeDocument/2006/relationships/slide" Target="slides/slide122.xml"/><Relationship Id="rId123" Type="http://schemas.openxmlformats.org/officeDocument/2006/relationships/slide" Target="slides/slide121.xml"/><Relationship Id="rId122" Type="http://schemas.openxmlformats.org/officeDocument/2006/relationships/slide" Target="slides/slide120.xml"/><Relationship Id="rId121" Type="http://schemas.openxmlformats.org/officeDocument/2006/relationships/slide" Target="slides/slide119.xml"/><Relationship Id="rId120" Type="http://schemas.openxmlformats.org/officeDocument/2006/relationships/slide" Target="slides/slide118.xml"/><Relationship Id="rId12" Type="http://schemas.openxmlformats.org/officeDocument/2006/relationships/slide" Target="slides/slide10.xml"/><Relationship Id="rId119" Type="http://schemas.openxmlformats.org/officeDocument/2006/relationships/slide" Target="slides/slide117.xml"/><Relationship Id="rId118" Type="http://schemas.openxmlformats.org/officeDocument/2006/relationships/slide" Target="slides/slide116.xml"/><Relationship Id="rId117" Type="http://schemas.openxmlformats.org/officeDocument/2006/relationships/slide" Target="slides/slide115.xml"/><Relationship Id="rId116" Type="http://schemas.openxmlformats.org/officeDocument/2006/relationships/slide" Target="slides/slide114.xml"/><Relationship Id="rId115" Type="http://schemas.openxmlformats.org/officeDocument/2006/relationships/slide" Target="slides/slide113.xml"/><Relationship Id="rId114" Type="http://schemas.openxmlformats.org/officeDocument/2006/relationships/slide" Target="slides/slide112.xml"/><Relationship Id="rId113" Type="http://schemas.openxmlformats.org/officeDocument/2006/relationships/slide" Target="slides/slide111.xml"/><Relationship Id="rId112" Type="http://schemas.openxmlformats.org/officeDocument/2006/relationships/slide" Target="slides/slide110.xml"/><Relationship Id="rId111" Type="http://schemas.openxmlformats.org/officeDocument/2006/relationships/slide" Target="slides/slide109.xml"/><Relationship Id="rId110" Type="http://schemas.openxmlformats.org/officeDocument/2006/relationships/slide" Target="slides/slide108.xml"/><Relationship Id="rId11" Type="http://schemas.openxmlformats.org/officeDocument/2006/relationships/slide" Target="slides/slide9.xml"/><Relationship Id="rId109" Type="http://schemas.openxmlformats.org/officeDocument/2006/relationships/slide" Target="slides/slide107.xml"/><Relationship Id="rId108" Type="http://schemas.openxmlformats.org/officeDocument/2006/relationships/slide" Target="slides/slide106.xml"/><Relationship Id="rId107" Type="http://schemas.openxmlformats.org/officeDocument/2006/relationships/slide" Target="slides/slide105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0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image" Target="../media/image26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2.jpeg"/><Relationship Id="rId1" Type="http://schemas.openxmlformats.org/officeDocument/2006/relationships/image" Target="../media/image7.jpe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0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1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53.jpe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image" Target="../media/image62.jpeg"/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image" Target="../media/image26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3" Type="http://schemas.openxmlformats.org/officeDocument/2006/relationships/image" Target="../media/image64.jpeg"/><Relationship Id="rId2" Type="http://schemas.openxmlformats.org/officeDocument/2006/relationships/image" Target="../media/image11.jpeg"/><Relationship Id="rId1" Type="http://schemas.openxmlformats.org/officeDocument/2006/relationships/image" Target="../media/image63.jpeg"/></Relationships>
</file>

<file path=ppt/slides/_rels/slide1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1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6.jpeg"/><Relationship Id="rId2" Type="http://schemas.openxmlformats.org/officeDocument/2006/relationships/image" Target="../media/image11.jpeg"/><Relationship Id="rId1" Type="http://schemas.openxmlformats.org/officeDocument/2006/relationships/image" Target="../media/image65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slides/_rels/slide1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15.jpeg"/><Relationship Id="rId2" Type="http://schemas.openxmlformats.org/officeDocument/2006/relationships/image" Target="../media/image70.jpeg"/><Relationship Id="rId1" Type="http://schemas.openxmlformats.org/officeDocument/2006/relationships/image" Target="../media/image4.jpe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1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1.jpeg"/><Relationship Id="rId1" Type="http://schemas.openxmlformats.org/officeDocument/2006/relationships/image" Target="../media/image4.jpe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image" Target="../media/image11.jpeg"/></Relationships>
</file>

<file path=ppt/slides/_rels/slide1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image" Target="../media/image78.jpeg"/><Relationship Id="rId3" Type="http://schemas.openxmlformats.org/officeDocument/2006/relationships/image" Target="../media/image77.jpeg"/><Relationship Id="rId2" Type="http://schemas.openxmlformats.org/officeDocument/2006/relationships/image" Target="../media/image11.jpeg"/><Relationship Id="rId1" Type="http://schemas.openxmlformats.org/officeDocument/2006/relationships/image" Target="../media/image53.jpe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0.jpeg"/><Relationship Id="rId1" Type="http://schemas.openxmlformats.org/officeDocument/2006/relationships/image" Target="../media/image79.jpeg"/></Relationships>
</file>

<file path=ppt/slides/_rels/slide1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82.jpeg"/><Relationship Id="rId1" Type="http://schemas.openxmlformats.org/officeDocument/2006/relationships/image" Target="../media/image81.jpe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83.jpe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85.jpeg"/><Relationship Id="rId1" Type="http://schemas.openxmlformats.org/officeDocument/2006/relationships/image" Target="../media/image84.jpeg"/></Relationships>
</file>

<file path=ppt/slides/_rels/slide15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3" Type="http://schemas.openxmlformats.org/officeDocument/2006/relationships/image" Target="../media/image87.jpeg"/><Relationship Id="rId2" Type="http://schemas.openxmlformats.org/officeDocument/2006/relationships/image" Target="../media/image11.jpeg"/><Relationship Id="rId1" Type="http://schemas.openxmlformats.org/officeDocument/2006/relationships/image" Target="../media/image86.jpeg"/></Relationships>
</file>

<file path=ppt/slides/_rels/slide1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image" Target="../media/image11.jpeg"/></Relationships>
</file>

<file path=ppt/slides/_rels/slide1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91.jpeg"/><Relationship Id="rId1" Type="http://schemas.openxmlformats.org/officeDocument/2006/relationships/image" Target="../media/image90.jpeg"/></Relationships>
</file>

<file path=ppt/slides/_rels/slide15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99.jpeg"/><Relationship Id="rId7" Type="http://schemas.openxmlformats.org/officeDocument/2006/relationships/image" Target="../media/image98.jpeg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image" Target="../media/image92.jpeg"/></Relationships>
</file>

<file path=ppt/slides/_rels/slide1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image" Target="../media/image11.jpe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png"/><Relationship Id="rId8" Type="http://schemas.openxmlformats.org/officeDocument/2006/relationships/image" Target="../media/image109.png"/><Relationship Id="rId7" Type="http://schemas.openxmlformats.org/officeDocument/2006/relationships/image" Target="../media/image108.png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2.png"/><Relationship Id="rId10" Type="http://schemas.openxmlformats.org/officeDocument/2006/relationships/image" Target="../media/image111.png"/><Relationship Id="rId1" Type="http://schemas.openxmlformats.org/officeDocument/2006/relationships/image" Target="../media/image102.jpeg"/></Relationships>
</file>

<file path=ppt/slides/_rels/slide1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113.jpeg"/><Relationship Id="rId1" Type="http://schemas.openxmlformats.org/officeDocument/2006/relationships/image" Target="../media/image11.jpeg"/></Relationships>
</file>

<file path=ppt/slides/_rels/slide1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image" Target="../media/image114.jpe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6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Relationship Id="rId3" Type="http://schemas.openxmlformats.org/officeDocument/2006/relationships/image" Target="../media/image115.jpeg"/><Relationship Id="rId2" Type="http://schemas.openxmlformats.org/officeDocument/2006/relationships/image" Target="../media/image79.jpeg"/><Relationship Id="rId1" Type="http://schemas.openxmlformats.org/officeDocument/2006/relationships/image" Target="../media/image41.jpe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5.jpe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image" Target="../media/image4.jpeg"/></Relationships>
</file>

<file path=ppt/slides/_rels/slide17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19.png"/><Relationship Id="rId1" Type="http://schemas.openxmlformats.org/officeDocument/2006/relationships/image" Target="../media/image4.jpeg"/></Relationships>
</file>

<file path=ppt/slides/_rels/slide1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120.jpe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5.jpe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image" Target="../media/image26.jpeg"/></Relationships>
</file>

<file path=ppt/slides/_rels/slide17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image" Target="../media/image124.jpeg"/><Relationship Id="rId3" Type="http://schemas.openxmlformats.org/officeDocument/2006/relationships/image" Target="../media/image123.jpeg"/><Relationship Id="rId2" Type="http://schemas.openxmlformats.org/officeDocument/2006/relationships/image" Target="../media/image11.jpeg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5.jpeg"/><Relationship Id="rId1" Type="http://schemas.openxmlformats.org/officeDocument/2006/relationships/image" Target="../media/image4.jpeg"/></Relationships>
</file>

<file path=ppt/slides/_rels/slide18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6.jpeg"/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image" Target="../media/image26.jpeg"/></Relationships>
</file>

<file path=ppt/slides/_rels/slide18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8.jpeg"/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image" Target="../media/image127.jpeg"/></Relationships>
</file>

<file path=ppt/slides/_rels/slide18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0.jpeg"/><Relationship Id="rId3" Type="http://schemas.openxmlformats.org/officeDocument/2006/relationships/image" Target="../media/image129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8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31.jpeg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5.jpeg"/><Relationship Id="rId1" Type="http://schemas.openxmlformats.org/officeDocument/2006/relationships/image" Target="../media/image132.jpeg"/></Relationships>
</file>

<file path=ppt/slides/_rels/slide18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4.jpeg"/><Relationship Id="rId3" Type="http://schemas.openxmlformats.org/officeDocument/2006/relationships/image" Target="../media/image133.jpeg"/><Relationship Id="rId2" Type="http://schemas.openxmlformats.org/officeDocument/2006/relationships/image" Target="../media/image11.jpeg"/><Relationship Id="rId1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9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0.png"/><Relationship Id="rId7" Type="http://schemas.openxmlformats.org/officeDocument/2006/relationships/image" Target="../media/image139.png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jpeg"/><Relationship Id="rId3" Type="http://schemas.openxmlformats.org/officeDocument/2006/relationships/image" Target="../media/image135.jpeg"/><Relationship Id="rId2" Type="http://schemas.openxmlformats.org/officeDocument/2006/relationships/image" Target="../media/image11.jpeg"/><Relationship Id="rId1" Type="http://schemas.openxmlformats.org/officeDocument/2006/relationships/image" Target="../media/image53.jpeg"/></Relationships>
</file>

<file path=ppt/slides/_rels/slide19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1.jpeg"/><Relationship Id="rId2" Type="http://schemas.openxmlformats.org/officeDocument/2006/relationships/image" Target="../media/image16.jpeg"/><Relationship Id="rId1" Type="http://schemas.openxmlformats.org/officeDocument/2006/relationships/image" Target="../media/image131.jpe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11.jpeg"/><Relationship Id="rId1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3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35.jpe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image" Target="../media/image1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.jpeg"/></Relationships>
</file>

<file path=ppt/slides/_rels/slide6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image" Target="../media/image4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1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7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8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.jpeg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8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4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3.jpeg"/></Relationships>
</file>

<file path=ppt/slides/_rels/slide9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9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4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9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11.jpeg"/><Relationship Id="rId1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656" y="1414272"/>
            <a:ext cx="5132832" cy="5730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48656" y="6458712"/>
            <a:ext cx="2212848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endParaRPr lang="zh-TW" sz="1100" b="1">
              <a:solidFill>
                <a:srgbClr val="BE7A2F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1288"/>
            <a:ext cx="1591056" cy="18867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22248" y="402336"/>
            <a:ext cx="5696712" cy="502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latin typeface="Microsoft YaHei"/>
                <a:ea typeface="Microsoft YaHei"/>
              </a:rPr>
              <a:t>五、健全预算绩效管理机制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2080" y="2505456"/>
            <a:ext cx="118872" cy="121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000">
                <a:solidFill>
                  <a:srgbClr val="5A9AD4"/>
                </a:solidFill>
                <a:latin typeface="Arial" panose="020B0604020202090204"/>
                <a:ea typeface="Arial" panose="020B0604020202090204"/>
              </a:rPr>
              <a:t>4</a:t>
            </a:r>
            <a:endParaRPr lang="zh-TW" sz="1000">
              <a:solidFill>
                <a:srgbClr val="5A9AD4"/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6592" y="2999232"/>
            <a:ext cx="5059680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800">
                <a:latin typeface="Microsoft YaHei"/>
              </a:rPr>
              <a:t>•</a:t>
            </a:r>
            <a:r>
              <a:rPr lang="zh-TW" sz="1800">
                <a:latin typeface="Microsoft YaHei"/>
                <a:ea typeface="Microsoft YaHei"/>
              </a:rPr>
              <a:t>建立健全定量和定性相结合的共性绩效指标框架。</a:t>
            </a:r>
            <a:endParaRPr lang="zh-TW" sz="18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36592" y="4367784"/>
            <a:ext cx="4760976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800">
                <a:latin typeface="Microsoft YaHei"/>
              </a:rPr>
              <a:t>•</a:t>
            </a:r>
            <a:r>
              <a:rPr lang="zh-TW" sz="1800">
                <a:latin typeface="Microsoft YaHei"/>
                <a:ea typeface="Microsoft YaHei"/>
              </a:rPr>
              <a:t>建立绩效管理数据信息库和信息数据交换平台</a:t>
            </a:r>
            <a:endParaRPr lang="zh-TW" sz="18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36592" y="5742432"/>
            <a:ext cx="5288280" cy="2621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800">
                <a:latin typeface="Microsoft YaHei"/>
              </a:rPr>
              <a:t>•</a:t>
            </a:r>
            <a:r>
              <a:rPr lang="zh-TW" sz="1800">
                <a:latin typeface="Microsoft YaHei"/>
                <a:ea typeface="Microsoft YaHei"/>
              </a:rPr>
              <a:t>落实责任主体，切实做到花钱必问效、无效必问责。</a:t>
            </a:r>
            <a:endParaRPr lang="zh-TW" sz="18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8488" y="1527048"/>
            <a:ext cx="2816352" cy="472440"/>
          </a:xfrm>
          <a:prstGeom prst="rect">
            <a:avLst/>
          </a:prstGeom>
          <a:solidFill>
            <a:srgbClr val="5A9BD5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solidFill>
                  <a:srgbClr val="FFFFFF"/>
                </a:solidFill>
                <a:latin typeface="Microsoft YaHei"/>
                <a:ea typeface="Microsoft YaHei"/>
              </a:rPr>
              <a:t>完善管理流程</a:t>
            </a:r>
            <a:endParaRPr lang="zh-TW" sz="370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5440" y="2898648"/>
            <a:ext cx="2791968" cy="469392"/>
          </a:xfrm>
          <a:prstGeom prst="rect">
            <a:avLst/>
          </a:prstGeom>
          <a:solidFill>
            <a:srgbClr val="5A9BD5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solidFill>
                  <a:srgbClr val="FFFFFF"/>
                </a:solidFill>
                <a:latin typeface="Microsoft YaHei"/>
                <a:ea typeface="Microsoft YaHei"/>
              </a:rPr>
              <a:t>健全标准体系</a:t>
            </a:r>
            <a:endParaRPr lang="zh-TW" sz="370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18488" y="4270248"/>
            <a:ext cx="2807208" cy="472440"/>
          </a:xfrm>
          <a:prstGeom prst="rect">
            <a:avLst/>
          </a:prstGeom>
          <a:solidFill>
            <a:srgbClr val="5A9BD5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solidFill>
                  <a:srgbClr val="FFFFFF"/>
                </a:solidFill>
                <a:latin typeface="Microsoft YaHei"/>
                <a:ea typeface="Microsoft YaHei"/>
              </a:rPr>
              <a:t>夯实管理基础</a:t>
            </a:r>
            <a:endParaRPr lang="zh-TW" sz="370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15440" y="5641848"/>
            <a:ext cx="2813304" cy="472440"/>
          </a:xfrm>
          <a:prstGeom prst="rect">
            <a:avLst/>
          </a:prstGeom>
          <a:solidFill>
            <a:srgbClr val="5A9BD5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solidFill>
                  <a:srgbClr val="FFFFFF"/>
                </a:solidFill>
                <a:latin typeface="Microsoft YaHei"/>
                <a:ea typeface="Microsoft YaHei"/>
              </a:rPr>
              <a:t>硬化责任约束</a:t>
            </a:r>
            <a:endParaRPr lang="zh-TW" sz="370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36592" y="1365504"/>
            <a:ext cx="5443728" cy="807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28905" indent="-165100" algn="just">
              <a:lnSpc>
                <a:spcPts val="2160"/>
              </a:lnSpc>
            </a:pPr>
            <a:r>
              <a:rPr lang="en-US" sz="1800">
                <a:latin typeface="Microsoft YaHei"/>
              </a:rPr>
              <a:t>•</a:t>
            </a:r>
            <a:r>
              <a:rPr lang="zh-TW" sz="1800">
                <a:latin typeface="Microsoft YaHei"/>
                <a:ea typeface="Microsoft YaHei"/>
              </a:rPr>
              <a:t>完善涵盖事前绩效评估、绩效目标管理、绩效运行监 控、绩效评价管理、绩效评价结果应用等各环节的管 理流程</a:t>
            </a:r>
            <a:endParaRPr lang="zh-TW" sz="18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8976" y="5413248"/>
            <a:ext cx="573024" cy="917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99032" y="5205984"/>
            <a:ext cx="688848" cy="5212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2160"/>
              </a:lnSpc>
            </a:pPr>
            <a:r>
              <a:rPr lang="zh-TW" sz="1800">
                <a:latin typeface="FangSong"/>
                <a:ea typeface="FangSong"/>
              </a:rPr>
              <a:t>满意度 指标</a:t>
            </a:r>
            <a:endParaRPr lang="zh-TW" sz="1800">
              <a:latin typeface="FangSong"/>
              <a:ea typeface="FangSong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8136" y="2990088"/>
            <a:ext cx="234696" cy="1066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2150"/>
              </a:lnSpc>
            </a:pPr>
            <a:r>
              <a:rPr lang="zh-TW" sz="1800">
                <a:latin typeface="FangSong"/>
                <a:ea typeface="FangSong"/>
              </a:rPr>
              <a:t>绩 效 指 标</a:t>
            </a:r>
            <a:endParaRPr lang="zh-TW" sz="1800">
              <a:latin typeface="FangSong"/>
              <a:ea typeface="FangSong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5128" y="2624328"/>
            <a:ext cx="679704" cy="5212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2185"/>
              </a:lnSpc>
            </a:pPr>
            <a:r>
              <a:rPr lang="zh-TW" sz="1800">
                <a:latin typeface="FangSong"/>
                <a:ea typeface="FangSong"/>
              </a:rPr>
              <a:t>效果指 标</a:t>
            </a:r>
            <a:endParaRPr lang="zh-TW" sz="1800">
              <a:latin typeface="FangSong"/>
              <a:ea typeface="FangSong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112264" y="795528"/>
          <a:ext cx="9201912" cy="5181600"/>
        </p:xfrm>
        <a:graphic>
          <a:graphicData uri="http://schemas.openxmlformats.org/drawingml/2006/table">
            <a:tbl>
              <a:tblPr/>
              <a:tblGrid>
                <a:gridCol w="1030224"/>
                <a:gridCol w="2109216"/>
                <a:gridCol w="1207008"/>
                <a:gridCol w="944880"/>
                <a:gridCol w="2084832"/>
                <a:gridCol w="1825752"/>
              </a:tblGrid>
              <a:tr h="752856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6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经济效益 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4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指标1:降低年运营 成本（车/年/万公里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1800">
                          <a:latin typeface="FangSong"/>
                        </a:rPr>
                        <a:t>N0.45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万元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经济效益 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4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指标1：降低年运营 成本（车/年/万公里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N0.45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万元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749808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1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社会效益 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3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指标1:道路扬尘治 理工作开展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促进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1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社会效益 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3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指标1：道路扬尘治 理工作开展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促进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993648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1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生态效益 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1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指标1:减少二氧化 碳排放量（车/年/万 公里）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N1. 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25吨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生态效益 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1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指标1：减少二氧化 碳排放量（车/年/万 公里）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N1. 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25吨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57784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5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指标2：降低噪声污 染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降低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5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指标2：降低噪声污 染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降低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57784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可持续影 响指标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3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指标1：车辆可持续 使用年限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317500"/>
                      <a:r>
                        <a:rPr lang="en-US" sz="1800">
                          <a:latin typeface="FangSong"/>
                        </a:rPr>
                        <a:t>N8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年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可持续影 响指标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指标1：车辆可持续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使用年限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N8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年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57784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30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指标2：维修保养机 制健全性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健全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指标2：维修保养机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制健全性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健全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02920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服务对象 满意度指 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指标1：职工满意度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N95%</a:t>
                      </a:r>
                      <a:endParaRPr lang="en-US" sz="1800">
                        <a:latin typeface="FangSong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24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服务对象 满意度指 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指标1：职工满意度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N95%</a:t>
                      </a:r>
                      <a:endParaRPr lang="en-US" sz="1800">
                        <a:latin typeface="FangSong"/>
                      </a:endParaRPr>
                    </a:p>
                  </a:txBody>
                  <a:tcPr marL="0" marR="0" marT="0" marB="0" anchor="ctr"/>
                </a:tc>
              </a:tr>
              <a:tr h="50901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指标2：群众满意度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N90%</a:t>
                      </a:r>
                      <a:endParaRPr lang="en-US" sz="1800">
                        <a:latin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指标2：群众满意度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N90%</a:t>
                      </a:r>
                      <a:endParaRPr lang="en-US" sz="1800">
                        <a:latin typeface="FangSong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67968" y="496824"/>
            <a:ext cx="3581400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177800"/>
            <a:r>
              <a:rPr lang="zh-TW" sz="2400">
                <a:latin typeface="Microsoft YaHei"/>
                <a:ea typeface="Microsoft YaHei"/>
              </a:rPr>
              <a:t>案例三：服务类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••</a:t>
            </a:r>
            <a:r>
              <a:rPr lang="zh-TW" sz="2400">
                <a:latin typeface="Microsoft YaHei"/>
                <a:ea typeface="Microsoft YaHei"/>
              </a:rPr>
              <a:t>物业费等</a:t>
            </a:r>
            <a:endParaRPr lang="zh-TW" sz="2400">
              <a:latin typeface="Microsoft YaHei"/>
              <a:ea typeface="Microsoft YaHei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97280" y="914400"/>
          <a:ext cx="10137648" cy="5443728"/>
        </p:xfrm>
        <a:graphic>
          <a:graphicData uri="http://schemas.openxmlformats.org/drawingml/2006/table">
            <a:tbl>
              <a:tblPr/>
              <a:tblGrid>
                <a:gridCol w="499872"/>
                <a:gridCol w="490728"/>
                <a:gridCol w="999744"/>
                <a:gridCol w="1965960"/>
                <a:gridCol w="1581912"/>
                <a:gridCol w="996696"/>
                <a:gridCol w="1018032"/>
                <a:gridCol w="996696"/>
                <a:gridCol w="1588008"/>
              </a:tblGrid>
              <a:tr h="307848">
                <a:tc gridSpan="3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称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名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目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项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6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2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费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90"/>
                        </a:lnSpc>
                      </a:pPr>
                      <a:r>
                        <a:rPr lang="en-US" sz="1500" u="sng">
                          <a:latin typeface="MingLiU"/>
                        </a:rPr>
                        <a:t>ITM </a:t>
                      </a:r>
                      <a:r>
                        <a:rPr lang="zh-TW" sz="1500" u="sng">
                          <a:latin typeface="MingLiU"/>
                          <a:ea typeface="MingLiU"/>
                        </a:rPr>
                        <a:t>一</a:t>
                      </a:r>
                      <a:endParaRPr lang="zh-TW" sz="1500" u="sng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理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管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业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物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01752">
                <a:tc gridSpan="3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81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1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1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管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1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endParaRPr sz="15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称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名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位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45"/>
                        </a:lnSpc>
                      </a:pPr>
                      <a:r>
                        <a:rPr lang="zh-TW" sz="1500" u="sng">
                          <a:latin typeface="MingLiU"/>
                          <a:ea typeface="MingLiU"/>
                        </a:rPr>
                        <a:t>£</a:t>
                      </a:r>
                      <a:endParaRPr lang="zh-TW" sz="1500" u="sng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endParaRPr sz="15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</a:tr>
              <a:tr h="402336">
                <a:tc rowSpan="3" grid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项目资金 （万元）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3" hMerge="1">
                  <a:tcPr marL="0" marR="0" marT="0" marB="0"/>
                </a:tc>
                <a:tc rowSpan="3"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金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资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期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施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实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1900"/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4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金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4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资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4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年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endParaRPr sz="19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</a:tr>
              <a:tr h="405384">
                <a:tc vMerge="1" gridSpan="3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政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财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中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其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2000"/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政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财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中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其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endParaRPr sz="20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</a:tr>
              <a:tr h="402336">
                <a:tc vMerge="1" gridSpan="3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金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资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他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其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1900"/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金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资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他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其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endParaRPr sz="19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</a:tr>
              <a:tr h="301752">
                <a:tc row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绩效目标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4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目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期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施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实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7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目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7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度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7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年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789432">
                <a:tc vMerge="1">
                  <a:tcPr marL="0" marR="0" marT="0" marB="0"/>
                </a:tc>
                <a:tc gridSpan="4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的，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效升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高提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39700">
                        <a:lnSpc>
                          <a:spcPts val="15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、和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学起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科改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3970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、的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范续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规持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供过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提通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楼用。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大，位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公境秩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办环好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为公良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司办的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公证楼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业保公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物，办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.•务府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知服政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引业护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目物维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高进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3970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、改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学的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科续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3970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、持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范过。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规通序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供珀秩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提，好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楼境史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大环的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公公楼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办办公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为证办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司保府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公，政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业务护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物服维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.•业，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知物升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形的提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目效和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66344">
                <a:tc rowSpan="6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绩效指标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6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一级 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级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级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三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74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值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74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74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级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级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三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7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值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7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7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</a:tr>
              <a:tr h="405384">
                <a:tc vMerge="1">
                  <a:tcPr marL="0" marR="0" marT="0" marB="0"/>
                </a:tc>
                <a:tc rowSpan="5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产出指标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row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量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 u="sng">
                          <a:latin typeface="MingLiU"/>
                          <a:ea typeface="MingLiU"/>
                        </a:rPr>
                        <a:t>数</a:t>
                      </a:r>
                      <a:endParaRPr lang="zh-TW" sz="1500" u="sng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213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数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3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3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员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3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3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3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3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en-US" sz="1700">
                          <a:latin typeface="PMingLiU"/>
                        </a:rPr>
                        <a:t>5A</a:t>
                      </a:r>
                      <a:endParaRPr lang="en-US" sz="1700">
                        <a:latin typeface="PMingLiU"/>
                      </a:endParaRPr>
                    </a:p>
                  </a:txBody>
                  <a:tcPr marL="0" marR="0" marT="0" marB="0" vert="wordArtVertRtl" anchor="b"/>
                </a:tc>
                <a:tc row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量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数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21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数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员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en-US" sz="1700">
                          <a:latin typeface="PMingLiU"/>
                        </a:rPr>
                        <a:t>5A</a:t>
                      </a:r>
                      <a:endParaRPr lang="en-US" sz="1700">
                        <a:latin typeface="PMingLiU"/>
                      </a:endParaRPr>
                    </a:p>
                  </a:txBody>
                  <a:tcPr marL="0" marR="0" marT="0" marB="0" vert="wordArtVertRtl"/>
                </a:tc>
              </a:tr>
              <a:tr h="30175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积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面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米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方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平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XX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 anchor="b"/>
                </a:tc>
                <a:tc v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积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面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米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方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平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XX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/>
                </a:tc>
              </a:tr>
              <a:tr h="40233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量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282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82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82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82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清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82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大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%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101600"/>
                      <a:r>
                        <a:rPr lang="zh-TW" sz="1400">
                          <a:latin typeface="MingLiU"/>
                          <a:ea typeface="MingLiU"/>
                        </a:rPr>
                        <a:t>8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9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5"/>
                        </a:lnSpc>
                      </a:pPr>
                      <a:r>
                        <a:rPr lang="zh-TW" sz="1300" i="1">
                          <a:latin typeface="MingLiU"/>
                          <a:ea typeface="MingLiU"/>
                        </a:rPr>
                        <a:t>歹</a:t>
                      </a:r>
                      <a:endParaRPr lang="zh-TW" sz="1300" i="1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量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22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2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2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隹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2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2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清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2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大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%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101600"/>
                      <a:r>
                        <a:rPr lang="zh-TW" sz="1400">
                          <a:latin typeface="MingLiU"/>
                          <a:ea typeface="MingLiU"/>
                        </a:rPr>
                        <a:t>8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9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5"/>
                        </a:lnSpc>
                      </a:pPr>
                      <a:r>
                        <a:rPr lang="zh-TW" sz="1300" i="1">
                          <a:latin typeface="MingLiU"/>
                          <a:ea typeface="MingLiU"/>
                        </a:rPr>
                        <a:t>歹</a:t>
                      </a:r>
                      <a:endParaRPr lang="zh-TW" sz="1300" i="1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</a:tr>
              <a:tr h="54864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7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7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7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效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7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时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性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时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及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成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前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点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8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上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早洁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天保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每成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7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7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7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效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7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时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性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时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及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成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前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点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8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上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早洁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天保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每成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</a:tr>
              <a:tr h="4084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本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成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21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资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工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员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元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01600"/>
                      <a:r>
                        <a:rPr lang="zh-TW" sz="1500" b="1">
                          <a:latin typeface="PMingLiU"/>
                          <a:ea typeface="PMingLiU"/>
                        </a:rPr>
                        <a:t>4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101600"/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一一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27000"/>
                      <a:r>
                        <a:rPr lang="zh-TW" sz="1400">
                          <a:latin typeface="MingLiU"/>
                          <a:ea typeface="MingLiU"/>
                        </a:rPr>
                        <a:t>V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本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成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21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资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工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员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保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元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01600"/>
                      <a:r>
                        <a:rPr lang="zh-TW" sz="1500" b="1">
                          <a:latin typeface="PMingLiU"/>
                          <a:ea typeface="PMingLiU"/>
                        </a:rPr>
                        <a:t>4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101600"/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一一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27000"/>
                      <a:r>
                        <a:rPr lang="zh-TW" sz="1700">
                          <a:latin typeface="PMingLiU"/>
                          <a:ea typeface="PMingLiU"/>
                        </a:rPr>
                        <a:t>V</a:t>
                      </a:r>
                      <a:endParaRPr lang="zh-TW" sz="1700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67968" y="496824"/>
            <a:ext cx="3581400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165100"/>
            <a:r>
              <a:rPr lang="zh-TW" sz="2400">
                <a:latin typeface="Microsoft YaHei"/>
                <a:ea typeface="Microsoft YaHei"/>
              </a:rPr>
              <a:t>案例三：服务类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••</a:t>
            </a:r>
            <a:r>
              <a:rPr lang="zh-TW" sz="2400">
                <a:latin typeface="Microsoft YaHei"/>
                <a:ea typeface="Microsoft YaHei"/>
              </a:rPr>
              <a:t>物业费等</a:t>
            </a:r>
            <a:endParaRPr lang="zh-TW" sz="2400">
              <a:latin typeface="Microsoft YaHei"/>
              <a:ea typeface="Microsoft YaHei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103376" y="1109472"/>
          <a:ext cx="10137648" cy="5169408"/>
        </p:xfrm>
        <a:graphic>
          <a:graphicData uri="http://schemas.openxmlformats.org/drawingml/2006/table">
            <a:tbl>
              <a:tblPr/>
              <a:tblGrid>
                <a:gridCol w="496824"/>
                <a:gridCol w="493776"/>
                <a:gridCol w="996696"/>
                <a:gridCol w="1965960"/>
                <a:gridCol w="1581912"/>
                <a:gridCol w="999744"/>
                <a:gridCol w="2014728"/>
                <a:gridCol w="1588008"/>
              </a:tblGrid>
              <a:tr h="1484376">
                <a:tc rowSpan="4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绩效指标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rowSpan="3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效益指标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2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经济效益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保障我局办公环境。 提咼丄作人员的工作 效率，同时为社会增 加就业机会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5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人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经济效益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7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保障我局办公环境。 提咼工作人员的工作 效率，同时为社会增 加就业机会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5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人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100584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77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社会效益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93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创造安全良好的办公 环境，保障工作正常 开展。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保障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社会效益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3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创造安全良好的办公 环境，保障工作正常 开展。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保障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119481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6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可持续影 响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持续性提供服务，保 障工作人员更好地服 务全市应急事业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持续性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可持续影 响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持续性提供服务，保 障工作人员更好地服 务全市应急事业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持续性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148437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615"/>
                        </a:lnSpc>
                      </a:pPr>
                      <a:r>
                        <a:rPr lang="zh-TW" sz="1400" u="sng">
                          <a:latin typeface="Microsoft YaHei"/>
                          <a:ea typeface="Microsoft YaHei"/>
                        </a:rPr>
                        <a:t>、，卄宀. 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满意 度指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1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服务对象 满意度指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保障大楼安全性，全 体职工满意度达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95% 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以上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^95%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8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服务对象 满意度指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保障大楼安全性，全 体职工满意度达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95% 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以上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1600">
                          <a:latin typeface="Times New Roman" panose="02020503050405090304"/>
                        </a:rPr>
                        <a:t>N95%</a:t>
                      </a:r>
                      <a:endParaRPr lang="en-US" sz="1600">
                        <a:latin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67968" y="496824"/>
            <a:ext cx="4495800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案例四：服务类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••</a:t>
            </a:r>
            <a:r>
              <a:rPr lang="zh-TW" sz="2400">
                <a:latin typeface="Microsoft YaHei"/>
                <a:ea typeface="Microsoft YaHei"/>
              </a:rPr>
              <a:t>会议、宣传类等</a:t>
            </a:r>
            <a:endParaRPr lang="zh-TW" sz="2400">
              <a:latin typeface="Microsoft YaHei"/>
              <a:ea typeface="Microsoft YaHei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38072" y="1472184"/>
          <a:ext cx="9381744" cy="4090416"/>
        </p:xfrm>
        <a:graphic>
          <a:graphicData uri="http://schemas.openxmlformats.org/drawingml/2006/table">
            <a:tbl>
              <a:tblPr/>
              <a:tblGrid>
                <a:gridCol w="399288"/>
                <a:gridCol w="1191768"/>
                <a:gridCol w="1569720"/>
                <a:gridCol w="1261872"/>
                <a:gridCol w="1612392"/>
                <a:gridCol w="3346704"/>
              </a:tblGrid>
              <a:tr h="307848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项目名称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marL="2732405"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党建及精神文明单位创建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01752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主管部门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393700"/>
                      <a:r>
                        <a:rPr lang="zh-TW" sz="1400">
                          <a:latin typeface="Microsoft YaHei"/>
                          <a:ea typeface="Microsoft YaHei"/>
                        </a:rPr>
                        <a:t>单位名称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</a:tr>
              <a:tr h="548640">
                <a:tc rowSpan="3"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项目资金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（万元）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3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1430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实施期资金总额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年度资金总额：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600"/>
                    </a:p>
                  </a:txBody>
                  <a:tcPr marL="0" marR="0" marT="0" marB="0"/>
                </a:tc>
              </a:tr>
              <a:tr h="548640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1430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其中：财政拨款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1400">
                          <a:latin typeface="Microsoft YaHei"/>
                          <a:ea typeface="Microsoft YaHei"/>
                        </a:rPr>
                        <a:t>其中：财政拨款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600"/>
                    </a:p>
                  </a:txBody>
                  <a:tcPr marL="0" marR="0" marT="0" marB="0"/>
                </a:tc>
              </a:tr>
              <a:tr h="545592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400">
                          <a:latin typeface="Microsoft YaHei"/>
                          <a:ea typeface="Microsoft YaHei"/>
                        </a:rPr>
                        <a:t>其他资金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622300"/>
                      <a:r>
                        <a:rPr lang="zh-TW" sz="1400">
                          <a:latin typeface="Microsoft YaHei"/>
                          <a:ea typeface="Microsoft YaHei"/>
                        </a:rPr>
                        <a:t>其他资金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600"/>
                    </a:p>
                  </a:txBody>
                  <a:tcPr marL="0" marR="0" marT="0" marB="0"/>
                </a:tc>
              </a:tr>
              <a:tr h="304800">
                <a:tc row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绩效目标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实施期目标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年度目标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1533144">
                <a:tc v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>
                        <a:lnSpc>
                          <a:spcPts val="185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:按照省级文明单位场地建设要求建设 省级文明单位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114300">
                        <a:lnSpc>
                          <a:spcPts val="201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：按照市委相关部门要求进行党建活 动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114300">
                        <a:lnSpc>
                          <a:spcPts val="177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：按照省级文明单位场地建设要求建设省级文明 单位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114300">
                        <a:lnSpc>
                          <a:spcPts val="177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：按照市委相关部门要求进行党建活动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67968" y="496824"/>
            <a:ext cx="4495800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案例四：服务类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••</a:t>
            </a:r>
            <a:r>
              <a:rPr lang="zh-TW" sz="2400">
                <a:latin typeface="Microsoft YaHei"/>
                <a:ea typeface="Microsoft YaHei"/>
              </a:rPr>
              <a:t>会议、宣传类等</a:t>
            </a:r>
            <a:endParaRPr lang="zh-TW" sz="2400">
              <a:latin typeface="Microsoft YaHei"/>
              <a:ea typeface="Microsoft YaHei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862328" y="966216"/>
          <a:ext cx="6967728" cy="5471160"/>
        </p:xfrm>
        <a:graphic>
          <a:graphicData uri="http://schemas.openxmlformats.org/drawingml/2006/table">
            <a:tbl>
              <a:tblPr/>
              <a:tblGrid>
                <a:gridCol w="411480"/>
                <a:gridCol w="1182624"/>
                <a:gridCol w="1030224"/>
                <a:gridCol w="3148584"/>
                <a:gridCol w="1194816"/>
              </a:tblGrid>
              <a:tr h="420624">
                <a:tc rowSpan="16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绩效指标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级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52400"/>
                      <a:r>
                        <a:rPr lang="zh-TW" sz="1200">
                          <a:latin typeface="MingLiU"/>
                          <a:ea typeface="MingLiU"/>
                        </a:rPr>
                        <a:t>一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级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级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三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7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值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7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7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</a:tr>
              <a:tr h="338328">
                <a:tc vMerge="1">
                  <a:tcPr marL="0" marR="0" marT="0" marB="0"/>
                </a:tc>
                <a:tc rowSpan="15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产出指标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rowSpan="15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量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数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面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版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传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宣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作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制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・・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9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幅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91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80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910"/>
                        </a:lnSpc>
                      </a:pPr>
                      <a:r>
                        <a:rPr lang="en-US" sz="1500">
                          <a:latin typeface="MingLiU"/>
                        </a:rPr>
                        <a:t>&gt;-</a:t>
                      </a:r>
                      <a:endParaRPr lang="en-US" sz="1500">
                        <a:latin typeface="MingLiU"/>
                      </a:endParaRPr>
                    </a:p>
                  </a:txBody>
                  <a:tcPr marL="0" marR="0" marT="0" marB="0" vert="wordArtVertRtl" anchor="b"/>
                </a:tc>
              </a:tr>
              <a:tr h="30480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仪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影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投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置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购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・・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2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台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 anchor="b"/>
                </a:tc>
              </a:tr>
              <a:tr h="3383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柜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展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誉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荣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置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购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・・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3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1600"/>
                    </a:p>
                  </a:txBody>
                  <a:tcPr marL="0" marR="0" marT="0" marB="0" vert="wordArtVertRtl"/>
                </a:tc>
              </a:tr>
              <a:tr h="3383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书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室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览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阅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置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购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・・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7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4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9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91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500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910"/>
                        </a:lnSpc>
                      </a:pPr>
                      <a:r>
                        <a:rPr lang="en-US" sz="1500">
                          <a:latin typeface="MingLiU"/>
                        </a:rPr>
                        <a:t>&gt;-</a:t>
                      </a:r>
                      <a:endParaRPr lang="en-US" sz="1500">
                        <a:latin typeface="MingLiU"/>
                      </a:endParaRPr>
                    </a:p>
                  </a:txBody>
                  <a:tcPr marL="0" marR="0" marT="0" marB="0" vert="wordArtVertRtl" anchor="b"/>
                </a:tc>
              </a:tr>
              <a:tr h="3383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椅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室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览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阅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置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购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・・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5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套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6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en-US" sz="1500">
                          <a:latin typeface="MingLiU"/>
                        </a:rPr>
                        <a:t>&gt;-</a:t>
                      </a:r>
                      <a:endParaRPr lang="en-US" sz="1500">
                        <a:latin typeface="MingLiU"/>
                      </a:endParaRPr>
                    </a:p>
                  </a:txBody>
                  <a:tcPr marL="0" marR="0" marT="0" marB="0" vert="wordArtVertRtl" anchor="b"/>
                </a:tc>
              </a:tr>
              <a:tr h="3383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地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外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户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・・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6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个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 anchor="b"/>
                </a:tc>
              </a:tr>
              <a:tr h="3383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室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X'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・・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7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间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 anchor="b"/>
                </a:tc>
              </a:tr>
              <a:tr h="3383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材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身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健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室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置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购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52400"/>
                      <a:r>
                        <a:rPr lang="zh-TW" sz="1200">
                          <a:latin typeface="MingLiU"/>
                          <a:ea typeface="MingLiU"/>
                        </a:rPr>
                        <a:t>・・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8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台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6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en-US" sz="1500">
                          <a:latin typeface="MingLiU"/>
                        </a:rPr>
                        <a:t>&gt;-</a:t>
                      </a:r>
                      <a:endParaRPr lang="en-US" sz="1500">
                        <a:latin typeface="MingLiU"/>
                      </a:endParaRPr>
                    </a:p>
                  </a:txBody>
                  <a:tcPr marL="0" marR="0" marT="0" marB="0" vert="wordArtVertRtl" anchor="b"/>
                </a:tc>
              </a:tr>
              <a:tr h="3383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站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践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实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明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・・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9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间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 anchor="b"/>
                </a:tc>
              </a:tr>
              <a:tr h="3383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位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200" u="sng">
                          <a:latin typeface="MingLiU"/>
                          <a:ea typeface="MingLiU"/>
                        </a:rPr>
                        <a:t>£</a:t>
                      </a:r>
                      <a:endParaRPr lang="zh-TW" sz="1200" u="sng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明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展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开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52400"/>
                      <a:r>
                        <a:rPr lang="zh-TW" sz="1200">
                          <a:latin typeface="MingLiU"/>
                          <a:ea typeface="MingLiU"/>
                        </a:rPr>
                        <a:t>・・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en-US" sz="1500" b="1">
                          <a:latin typeface="PMingLiU"/>
                        </a:rPr>
                        <a:t>O</a:t>
                      </a:r>
                      <a:endParaRPr lang="en-US" sz="1500" b="1">
                        <a:latin typeface="P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en-US" sz="1500" b="1">
                          <a:latin typeface="PMingLiU"/>
                        </a:rPr>
                        <a:t>O</a:t>
                      </a:r>
                      <a:endParaRPr lang="en-US" sz="1500" b="1">
                        <a:latin typeface="PMingLiU"/>
                      </a:endParaRPr>
                    </a:p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2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en-US" sz="1500">
                          <a:latin typeface="MingLiU"/>
                        </a:rPr>
                        <a:t>&gt;-</a:t>
                      </a:r>
                      <a:endParaRPr lang="en-US" sz="1500">
                        <a:latin typeface="MingLiU"/>
                      </a:endParaRPr>
                    </a:p>
                  </a:txBody>
                  <a:tcPr marL="0" marR="0" marT="0" marB="0" vert="wordArtVertRtl"/>
                </a:tc>
              </a:tr>
              <a:tr h="3383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训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培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务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910"/>
                        </a:lnSpc>
                      </a:pPr>
                      <a:r>
                        <a:rPr lang="zh-TW" sz="1200">
                          <a:latin typeface="MingLiU"/>
                          <a:ea typeface="MingLiU"/>
                        </a:rPr>
                        <a:t>二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9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9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9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进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・・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5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35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3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5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2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en-US" sz="1500">
                          <a:latin typeface="MingLiU"/>
                        </a:rPr>
                        <a:t>&gt;-</a:t>
                      </a:r>
                      <a:endParaRPr lang="en-US" sz="1500">
                        <a:latin typeface="MingLiU"/>
                      </a:endParaRPr>
                    </a:p>
                  </a:txBody>
                  <a:tcPr marL="0" marR="0" marT="0" marB="0" vert="wordArtVertRtl"/>
                </a:tc>
              </a:tr>
              <a:tr h="3383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日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党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题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展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开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・・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2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27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次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710"/>
                        </a:lnSpc>
                      </a:pPr>
                      <a:r>
                        <a:rPr lang="en-US" sz="1500">
                          <a:latin typeface="MingLiU"/>
                        </a:rPr>
                        <a:t>&gt;-</a:t>
                      </a:r>
                      <a:endParaRPr lang="en-US" sz="1500">
                        <a:latin typeface="MingLiU"/>
                      </a:endParaRPr>
                    </a:p>
                  </a:txBody>
                  <a:tcPr marL="0" marR="0" marT="0" marB="0" vert="wordArtVertRtl"/>
                </a:tc>
              </a:tr>
              <a:tr h="3383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道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通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碍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障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无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52400"/>
                      <a:r>
                        <a:rPr lang="zh-TW" sz="1200">
                          <a:latin typeface="MingLiU"/>
                          <a:ea typeface="MingLiU"/>
                        </a:rPr>
                        <a:t>・・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 i="1">
                          <a:latin typeface="PMingLiU"/>
                          <a:ea typeface="PMingLiU"/>
                        </a:rPr>
                        <a:t>3</a:t>
                      </a:r>
                      <a:endParaRPr lang="zh-TW" sz="1500" i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套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/>
                </a:tc>
              </a:tr>
              <a:tr h="3383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22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间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2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碍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2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障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2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无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2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2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4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间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</a:tr>
              <a:tr h="34747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站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务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500" b="1" u="sng">
                          <a:latin typeface="PMingLiU"/>
                          <a:ea typeface="PMingLiU"/>
                        </a:rPr>
                        <a:t>17</a:t>
                      </a:r>
                      <a:r>
                        <a:rPr lang="zh-TW" sz="1200" u="sng">
                          <a:latin typeface="MingLiU"/>
                          <a:ea typeface="MingLiU"/>
                        </a:rPr>
                        <a:t>又</a:t>
                      </a:r>
                      <a:endParaRPr lang="zh-TW" sz="1200" u="sng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200">
                          <a:latin typeface="MingLiU"/>
                          <a:ea typeface="MingLiU"/>
                        </a:rPr>
                        <a:t>月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锋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雷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39700"/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04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5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204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04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间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611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67968" y="496824"/>
            <a:ext cx="4495800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案例四：服务类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••</a:t>
            </a:r>
            <a:r>
              <a:rPr lang="zh-TW" sz="2400">
                <a:latin typeface="Microsoft YaHei"/>
                <a:ea typeface="Microsoft YaHei"/>
              </a:rPr>
              <a:t>会议、宣传类等</a:t>
            </a:r>
            <a:endParaRPr lang="zh-TW" sz="2400">
              <a:latin typeface="Microsoft YaHei"/>
              <a:ea typeface="Microsoft YaHei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706624" y="1481328"/>
          <a:ext cx="5992368" cy="4337304"/>
        </p:xfrm>
        <a:graphic>
          <a:graphicData uri="http://schemas.openxmlformats.org/drawingml/2006/table">
            <a:tbl>
              <a:tblPr/>
              <a:tblGrid>
                <a:gridCol w="804672"/>
                <a:gridCol w="3788664"/>
                <a:gridCol w="1399032"/>
              </a:tblGrid>
              <a:tr h="548640">
                <a:tc row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质量指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:省级文明单位场地建设合格率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  <a:tr h="36880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：行党建活动合格率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^90%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</a:tr>
              <a:tr h="36576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3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：业务培训合格率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</a:tr>
              <a:tr h="365760">
                <a:tc rowSpan="8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时效指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：主题党日活动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每季度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5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次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54559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：党建业务培训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7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按照市直工委 培训计划进行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30480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3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：建成阅览室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年底之前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36576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4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：建成户外活动场地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年底之前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36576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5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：建成职工活动室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年底之前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36880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6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：建成文明实践站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年底之前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36576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7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：建成雷锋服务站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年底之前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37185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8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：建成无障碍设施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年底之前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011680" y="3154680"/>
            <a:ext cx="594360" cy="950976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>
              <a:lnSpc>
                <a:spcPts val="3215"/>
              </a:lnSpc>
            </a:pPr>
            <a:r>
              <a:rPr lang="zh-TW" sz="1500">
                <a:latin typeface="MingLiU"/>
                <a:ea typeface="MingLiU"/>
              </a:rPr>
              <a:t>产出指标</a:t>
            </a:r>
            <a:endParaRPr lang="zh-TW" sz="1500">
              <a:latin typeface="MingLiU"/>
              <a:ea typeface="MingLiU"/>
            </a:endParaRPr>
          </a:p>
          <a:p>
            <a:pPr indent="0">
              <a:lnSpc>
                <a:spcPts val="3215"/>
              </a:lnSpc>
            </a:pPr>
            <a:r>
              <a:rPr lang="zh-TW" sz="1500">
                <a:latin typeface="MingLiU"/>
                <a:ea typeface="MingLiU"/>
              </a:rPr>
              <a:t>绩效指标</a:t>
            </a:r>
            <a:endParaRPr lang="zh-TW" sz="15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99888"/>
            <a:ext cx="1069848" cy="16581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67968" y="496824"/>
            <a:ext cx="4495800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案例四：服务类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••</a:t>
            </a:r>
            <a:r>
              <a:rPr lang="zh-TW" sz="2400">
                <a:latin typeface="Microsoft YaHei"/>
                <a:ea typeface="Microsoft YaHei"/>
              </a:rPr>
              <a:t>会议、宣传类等</a:t>
            </a:r>
            <a:endParaRPr lang="zh-TW" sz="2400">
              <a:latin typeface="Microsoft YaHei"/>
              <a:ea typeface="Microsoft YaHei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12976" y="890016"/>
          <a:ext cx="7860792" cy="5382768"/>
        </p:xfrm>
        <a:graphic>
          <a:graphicData uri="http://schemas.openxmlformats.org/drawingml/2006/table">
            <a:tbl>
              <a:tblPr/>
              <a:tblGrid>
                <a:gridCol w="530352"/>
                <a:gridCol w="899160"/>
                <a:gridCol w="1310640"/>
                <a:gridCol w="3697224"/>
                <a:gridCol w="1423416"/>
              </a:tblGrid>
              <a:tr h="420624">
                <a:tc rowSpan="1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绩效指标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rowSpan="9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产出指标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rowSpan="9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本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成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面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版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传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宣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型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大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畐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/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3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元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01600"/>
                      <a:r>
                        <a:rPr lang="en-US" sz="1500" b="1">
                          <a:latin typeface="PMingLiU"/>
                        </a:rPr>
                        <a:t>O</a:t>
                      </a:r>
                      <a:endParaRPr lang="en-US" sz="1500" b="1">
                        <a:latin typeface="PMingLiU"/>
                      </a:endParaRPr>
                    </a:p>
                    <a:p>
                      <a:pPr indent="114300"/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 anchor="b"/>
                </a:tc>
              </a:tr>
              <a:tr h="30480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242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面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42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版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42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42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传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42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宣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2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幅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en-US" sz="1500" b="1">
                          <a:latin typeface="PMingLiU"/>
                        </a:rPr>
                        <a:t>7U/</a:t>
                      </a:r>
                      <a:endParaRPr lang="en-US" sz="1500" b="1">
                        <a:latin typeface="P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00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 anchor="b"/>
                </a:tc>
              </a:tr>
              <a:tr h="30175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仪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影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投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3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台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en-US" sz="1500" b="1">
                          <a:latin typeface="PMingLiU"/>
                        </a:rPr>
                        <a:t>7U/</a:t>
                      </a:r>
                      <a:endParaRPr lang="en-US" sz="1500" b="1">
                        <a:latin typeface="PMingLiU"/>
                      </a:endParaRPr>
                    </a:p>
                  </a:txBody>
                  <a:tcPr marL="0" marR="0" marT="0" marB="0" vert="wordArtVertRtl" anchor="b"/>
                </a:tc>
              </a:tr>
              <a:tr h="30175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柜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展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誉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荣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7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4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组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en-US" sz="1500" b="1">
                          <a:latin typeface="PMingLiU"/>
                        </a:rPr>
                        <a:t>7U/</a:t>
                      </a:r>
                      <a:endParaRPr lang="en-US" sz="1500" b="1">
                        <a:latin typeface="PMingLiU"/>
                      </a:endParaRPr>
                    </a:p>
                  </a:txBody>
                  <a:tcPr marL="0" marR="0" marT="0" marB="0" vert="wordArtVertRtl" anchor="b"/>
                </a:tc>
              </a:tr>
              <a:tr h="603504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椅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室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览书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阅图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・・ 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5 6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4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套册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一对</a:t>
                      </a:r>
                      <a:r>
                        <a:rPr lang="en-US" sz="1500" b="1">
                          <a:latin typeface="PMingLiU"/>
                        </a:rPr>
                        <a:t>7U/</a:t>
                      </a:r>
                      <a:endParaRPr lang="en-US" sz="1500" b="1">
                        <a:latin typeface="P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0000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5 1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 anchor="b"/>
                </a:tc>
              </a:tr>
              <a:tr h="30175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材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身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健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7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台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en-US" sz="1400">
                          <a:latin typeface="MingLiU"/>
                        </a:rPr>
                        <a:t>7U/</a:t>
                      </a:r>
                      <a:endParaRPr lang="en-US" sz="1400">
                        <a:latin typeface="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00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650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 anchor="b"/>
                </a:tc>
              </a:tr>
              <a:tr h="417576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线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地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外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户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90500"/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8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套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88900"/>
                      <a:r>
                        <a:rPr lang="en-US" sz="1400">
                          <a:latin typeface="MingLiU"/>
                        </a:rPr>
                        <a:t>7U/</a:t>
                      </a:r>
                      <a:endParaRPr lang="en-US" sz="1400">
                        <a:latin typeface="MingLiU"/>
                      </a:endParaRPr>
                    </a:p>
                    <a:p>
                      <a:pPr indent="101600"/>
                      <a:r>
                        <a:rPr lang="en-US" sz="1500" b="1">
                          <a:latin typeface="PMingLiU"/>
                        </a:rPr>
                        <a:t>O</a:t>
                      </a:r>
                      <a:endParaRPr lang="en-US" sz="1500" b="1">
                        <a:latin typeface="PMingLiU"/>
                      </a:endParaRPr>
                    </a:p>
                    <a:p>
                      <a:pPr indent="101600"/>
                      <a:r>
                        <a:rPr lang="zh-TW" sz="1500" b="1">
                          <a:latin typeface="PMingLiU"/>
                          <a:ea typeface="PMingLiU"/>
                        </a:rPr>
                        <a:t>2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 anchor="b"/>
                </a:tc>
              </a:tr>
              <a:tr h="30175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施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碍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障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无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9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9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套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en-US" sz="1400">
                          <a:latin typeface="MingLiU"/>
                        </a:rPr>
                        <a:t>7U/</a:t>
                      </a:r>
                      <a:endParaRPr lang="en-US" sz="1400">
                        <a:latin typeface="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00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300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/>
                </a:tc>
              </a:tr>
              <a:tr h="417576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训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培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务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业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60"/>
                        </a:lnSpc>
                      </a:pPr>
                      <a:r>
                        <a:rPr lang="en-US" sz="1500" b="1">
                          <a:latin typeface="PMingLiU"/>
                        </a:rPr>
                        <a:t>O</a:t>
                      </a:r>
                      <a:endParaRPr lang="en-US" sz="1500" b="1">
                        <a:latin typeface="PMingLiU"/>
                      </a:endParaRPr>
                    </a:p>
                    <a:p>
                      <a:pPr indent="0">
                        <a:lnSpc>
                          <a:spcPts val="1360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3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天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en-US" sz="1500" b="1">
                          <a:latin typeface="PMingLiU"/>
                        </a:rPr>
                        <a:t>A/</a:t>
                      </a:r>
                      <a:endParaRPr lang="en-US" sz="1500" b="1">
                        <a:latin typeface="PMingLiU"/>
                      </a:endParaRPr>
                    </a:p>
                    <a:p>
                      <a:pPr indent="88900"/>
                      <a:r>
                        <a:rPr lang="en-US" sz="1400">
                          <a:latin typeface="MingLiU"/>
                        </a:rPr>
                        <a:t>7U/</a:t>
                      </a:r>
                      <a:endParaRPr lang="en-US" sz="1400">
                        <a:latin typeface="MingLiU"/>
                      </a:endParaRPr>
                    </a:p>
                    <a:p>
                      <a:pPr indent="0"/>
                      <a:r>
                        <a:rPr lang="zh-TW" sz="1500" b="1">
                          <a:latin typeface="PMingLiU"/>
                          <a:ea typeface="PMingLiU"/>
                        </a:rPr>
                        <a:t>5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</a:txBody>
                  <a:tcPr marL="0" marR="0" marT="0" marB="0" vert="wordArtVertRtl"/>
                </a:tc>
              </a:tr>
              <a:tr h="603504">
                <a:tc vMerge="1">
                  <a:tcPr marL="0" marR="0" marT="0" marB="0"/>
                </a:tc>
                <a:tc row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效益指标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益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效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会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8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明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神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7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推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279400"/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2900"/>
                    </a:p>
                  </a:txBody>
                  <a:tcPr marL="0" marR="0" marT="0" marB="0" vert="wordArtVertRtl"/>
                </a:tc>
              </a:tr>
              <a:tr h="7894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13970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3970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响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3970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影示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13970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续和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可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8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明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神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精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提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续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80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持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368300"/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 b="1">
                          <a:latin typeface="PMingLiU"/>
                          <a:ea typeface="PMingLiU"/>
                        </a:rPr>
                        <a:t>1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4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3800"/>
                    </a:p>
                  </a:txBody>
                  <a:tcPr marL="0" marR="0" marT="0" marB="0" vert="wordArtVertRtl"/>
                </a:tc>
              </a:tr>
              <a:tr h="618744"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en-US" sz="4600">
                          <a:latin typeface="MingLiU"/>
                        </a:rPr>
                        <a:t>T</a:t>
                      </a:r>
                      <a:endParaRPr lang="en-US" sz="4600">
                        <a:latin typeface="MingLiU"/>
                      </a:endParaRPr>
                    </a:p>
                    <a:p>
                      <a:pPr indent="0"/>
                      <a:r>
                        <a:rPr lang="zh-TW" sz="1500" u="sng">
                          <a:latin typeface="MingLiU"/>
                          <a:ea typeface="MingLiU"/>
                        </a:rPr>
                        <a:t>满</a:t>
                      </a:r>
                      <a:endParaRPr lang="zh-TW" sz="1500" u="sng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4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意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麟示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象射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寸扌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容度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6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艮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月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22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度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2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意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2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满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200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职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279400"/>
                      <a:r>
                        <a:rPr lang="zh-TW" sz="1500">
                          <a:latin typeface="MingLiU"/>
                          <a:ea typeface="MingLiU"/>
                        </a:rPr>
                        <a:t>・・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500">
                          <a:latin typeface="MingLiU"/>
                          <a:ea typeface="MingLiU"/>
                        </a:rPr>
                        <a:t>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203200"/>
                      <a:r>
                        <a:rPr lang="zh-TW" sz="1500" b="1">
                          <a:latin typeface="PMingLiU"/>
                          <a:ea typeface="PMingLiU"/>
                        </a:rPr>
                        <a:t>%</a:t>
                      </a:r>
                      <a:endParaRPr lang="zh-TW" sz="1500" b="1">
                        <a:latin typeface="PMingLiU"/>
                        <a:ea typeface="PMingLiU"/>
                      </a:endParaRPr>
                    </a:p>
                    <a:p>
                      <a:pPr indent="203200"/>
                      <a:r>
                        <a:rPr lang="en-US" sz="1400">
                          <a:latin typeface="MingLiU"/>
                        </a:rPr>
                        <a:t>O</a:t>
                      </a:r>
                      <a:endParaRPr lang="en-US" sz="1400">
                        <a:latin typeface="MingLiU"/>
                      </a:endParaRPr>
                    </a:p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9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zh-TW" sz="1300" i="1">
                          <a:latin typeface="MingLiU"/>
                          <a:ea typeface="MingLiU"/>
                        </a:rPr>
                        <a:t>歹</a:t>
                      </a:r>
                      <a:endParaRPr lang="zh-TW" sz="1300" i="1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0094976" cy="47914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spcAft>
                <a:spcPts val="5250"/>
              </a:spcAft>
            </a:pPr>
            <a:r>
              <a:rPr lang="en-US" sz="2600">
                <a:solidFill>
                  <a:srgbClr val="A38C83"/>
                </a:solidFill>
                <a:latin typeface="Microsoft YaHei"/>
              </a:rPr>
              <a:t>. </a:t>
            </a:r>
            <a:r>
              <a:rPr lang="zh-TW" sz="2600">
                <a:latin typeface="Microsoft YaHei"/>
                <a:ea typeface="Microsoft YaHei"/>
              </a:rPr>
              <a:t>案例五：服务类”职能类等</a:t>
            </a:r>
            <a:endParaRPr lang="zh-TW" sz="2600">
              <a:latin typeface="Microsoft YaHei"/>
              <a:ea typeface="Microsoft YaHei"/>
            </a:endParaRPr>
          </a:p>
          <a:p>
            <a:pPr marL="1157605" indent="800100" algn="just">
              <a:lnSpc>
                <a:spcPts val="3390"/>
              </a:lnSpc>
            </a:pPr>
            <a:r>
              <a:rPr lang="zh-TW" sz="2800">
                <a:latin typeface="宋体"/>
                <a:ea typeface="宋体"/>
              </a:rPr>
              <a:t>对来站求助的流浪乞讨人员实施接送、护送、看护、 日常生活救助、医疗救治、教育矫治、临时安置；为流浪 未成年人实施就医、康复治疗、技能培训、心理咨询、教 育矫治、返校、就学等，使其回归家庭和回归社会，切实 完善社会主义制度下的关爱性救助制度，真正把党和政府 对城市生活无着的流浪乞讨人员（未成年人）关怀和帮助 落到实处。</a:t>
            </a:r>
            <a:endParaRPr lang="zh-TW" sz="2800"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5196840"/>
            <a:ext cx="691896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67968" y="496824"/>
            <a:ext cx="3581400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案例五：服务类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••</a:t>
            </a:r>
            <a:r>
              <a:rPr lang="zh-TW" sz="2400">
                <a:latin typeface="Microsoft YaHei"/>
                <a:ea typeface="Microsoft YaHei"/>
              </a:rPr>
              <a:t>职能类等</a:t>
            </a:r>
            <a:endParaRPr lang="zh-TW" sz="2400">
              <a:latin typeface="Microsoft YaHei"/>
              <a:ea typeface="Microsoft YaHei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11224" y="1185672"/>
          <a:ext cx="9634728" cy="4861560"/>
        </p:xfrm>
        <a:graphic>
          <a:graphicData uri="http://schemas.openxmlformats.org/drawingml/2006/table">
            <a:tbl>
              <a:tblPr/>
              <a:tblGrid>
                <a:gridCol w="493776"/>
                <a:gridCol w="1956816"/>
                <a:gridCol w="1938528"/>
                <a:gridCol w="917448"/>
                <a:gridCol w="2401824"/>
                <a:gridCol w="1926336"/>
              </a:tblGrid>
              <a:tr h="307848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项目名称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01752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主管部门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单位名称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</a:tr>
              <a:tr h="451104">
                <a:tc rowSpan="3"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项目资金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（万元）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3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1400">
                          <a:latin typeface="Microsoft YaHei"/>
                          <a:ea typeface="Microsoft YaHei"/>
                        </a:rPr>
                        <a:t>实施期资金总额：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年度资金总额：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</a:tr>
              <a:tr h="451104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zh-TW" sz="1400">
                          <a:latin typeface="Microsoft YaHei"/>
                          <a:ea typeface="Microsoft YaHei"/>
                        </a:rPr>
                        <a:t>其中：财政拨款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317500"/>
                      <a:r>
                        <a:rPr lang="zh-TW" sz="1400">
                          <a:latin typeface="Microsoft YaHei"/>
                          <a:ea typeface="Microsoft YaHei"/>
                        </a:rPr>
                        <a:t>其中：财政拨款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</a:tr>
              <a:tr h="301752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609600"/>
                      <a:r>
                        <a:rPr lang="zh-TW" sz="1400">
                          <a:latin typeface="Microsoft YaHei"/>
                          <a:ea typeface="Microsoft YaHei"/>
                        </a:rPr>
                        <a:t>其他资金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其他资金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</a:tr>
              <a:tr h="301752">
                <a:tc row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绩效目标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实施期目标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年度目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2746248">
                <a:tc v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101600">
                        <a:lnSpc>
                          <a:spcPts val="1925"/>
                        </a:lnSpc>
                        <a:spcBef>
                          <a:spcPts val="126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:对来站求助的流浪乞讨人员实施接送、护送、 看护、日常生活救助、医疗救治、教育矫治、临时安 置；为流浪未成年人实施就医、康复治疗、技能培训、 心理咨询、教育矫治、返校、就学等，使其回归家庭 和回归社会，切实完善社会主义制度下的关爱性救助 制度，真正把党和政府对城市生活无着的流浪乞讨人 员（未成年人）关怀和帮助落到实处。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114300" algn="just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:对来站求助的流浪乞讨人员实施接送、 护送、看护、日常生活救助、医疗救治、教育矫 治、临时安置；为流浪未成年人实施就医、康复 治疗、技能培训、心理咨询、教育矫治、返校、 就学等，使其回归家庭和回归社会，切实完善社 会主义制度下的关爱性救助制度，真正把党和政 府对城市生活无着的流浪乞讨人员（未成年人） 关怀和帮助落到实处。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5196840"/>
            <a:ext cx="691896" cy="16520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67968" y="496824"/>
            <a:ext cx="3581400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案例五：服务类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••</a:t>
            </a:r>
            <a:r>
              <a:rPr lang="zh-TW" sz="2400">
                <a:latin typeface="Microsoft YaHei"/>
                <a:ea typeface="Microsoft YaHei"/>
              </a:rPr>
              <a:t>职能类等</a:t>
            </a:r>
            <a:endParaRPr lang="zh-TW" sz="2400">
              <a:latin typeface="Microsoft YaHei"/>
              <a:ea typeface="Microsoft YaHei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411224" y="947928"/>
          <a:ext cx="9759696" cy="5745480"/>
        </p:xfrm>
        <a:graphic>
          <a:graphicData uri="http://schemas.openxmlformats.org/drawingml/2006/table">
            <a:tbl>
              <a:tblPr/>
              <a:tblGrid>
                <a:gridCol w="499872"/>
                <a:gridCol w="987552"/>
                <a:gridCol w="993648"/>
                <a:gridCol w="1965960"/>
                <a:gridCol w="1338072"/>
                <a:gridCol w="999744"/>
                <a:gridCol w="2011680"/>
                <a:gridCol w="963168"/>
              </a:tblGrid>
              <a:tr h="560832">
                <a:tc rowSpan="8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绩效指标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4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一级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332232">
                <a:tc vMerge="1">
                  <a:tcPr marL="0" marR="0" marT="0" marB="0"/>
                </a:tc>
                <a:tc rowSpan="5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产出指标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rowSpan="2"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400">
                          <a:latin typeface="Microsoft YaHei"/>
                          <a:ea typeface="Microsoft YaHei"/>
                        </a:rPr>
                        <a:t>数量指标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救助覆盖率（</a:t>
                      </a:r>
                      <a:r>
                        <a:rPr lang="zh-TW" sz="1900">
                          <a:latin typeface="宋体"/>
                          <a:ea typeface="宋体"/>
                        </a:rPr>
                        <a:t>％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数量指标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救助覆盖率（ 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%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</a:tr>
              <a:tr h="30175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应救尽救率（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%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应救尽救率（ 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%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</a:tr>
              <a:tr h="1246632">
                <a:tc vMerge="1">
                  <a:tcPr marL="0" marR="0" marT="0" marB="0"/>
                </a:tc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400">
                          <a:latin typeface="Microsoft YaHei"/>
                          <a:ea typeface="Microsoft YaHei"/>
                        </a:rPr>
                        <a:t>质量指标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90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流浪乞讨受助人员中 危重病人、精神病人、 突发疾病患者送医救 治率（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%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质量指标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89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流浪乞讨受助人员中 危重病人、精神病人、 突发疾病患者送医救 治率（ 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%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  <a:tr h="771144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87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协助流浪乞讨人员寻 亲返乡率（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%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85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协助流浪乞讨人员寻 亲返乡率（ 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%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  <a:tr h="54559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400">
                          <a:latin typeface="Microsoft YaHei"/>
                          <a:ea typeface="Microsoft YaHei"/>
                        </a:rPr>
                        <a:t>时效指标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87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流浪乞讨人员救助及 时率（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%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时效指标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85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流浪乞讨人员救助及 时率（ 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%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  <a:tr h="771144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效益指标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77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社会效益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落实对流浪乞讨人员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（未成年人）的关怀。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落实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社会效益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落实对流浪乞讨人员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（未成年人）的关怀。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zh-TW" sz="1400">
                          <a:latin typeface="Microsoft YaHei"/>
                          <a:ea typeface="Microsoft YaHei"/>
                        </a:rPr>
                        <a:t>落实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101803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4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满意度指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1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服务对象 满意度指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14300">
                        <a:lnSpc>
                          <a:spcPts val="187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流浪乞讨人员满意度 （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%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85%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8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服务对象 满意度指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1400">
                          <a:latin typeface="Microsoft YaHei"/>
                          <a:ea typeface="Microsoft YaHei"/>
                        </a:rPr>
                        <a:t>流浪乞讨人员满意度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（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%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85%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  <a:tr h="198120">
                <a:tc gridSpan="8">
                  <a:txBody>
                    <a:bodyPr>
                      <a:spAutoFit/>
                    </a:bodyPr>
                    <a:p>
                      <a:pPr indent="0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1288"/>
            <a:ext cx="1591056" cy="18867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25296" y="405384"/>
            <a:ext cx="2865120" cy="496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700">
                <a:latin typeface="Arial" panose="020B0604020202090204"/>
              </a:rPr>
              <a:t>7\x</a:t>
            </a:r>
            <a:r>
              <a:rPr lang="zh-TW" sz="3700">
                <a:latin typeface="Microsoft YaHei"/>
                <a:ea typeface="Microsoft YaHei"/>
              </a:rPr>
              <a:t>保障措施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2080" y="2505456"/>
            <a:ext cx="118872" cy="121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000">
                <a:solidFill>
                  <a:srgbClr val="5A9AD4"/>
                </a:solidFill>
                <a:latin typeface="Arial" panose="020B0604020202090204"/>
                <a:ea typeface="Arial" panose="020B0604020202090204"/>
              </a:rPr>
              <a:t>4</a:t>
            </a:r>
            <a:endParaRPr lang="zh-TW" sz="1000">
              <a:solidFill>
                <a:srgbClr val="5A9AD4"/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5440" y="1530096"/>
            <a:ext cx="2788920" cy="466344"/>
          </a:xfrm>
          <a:prstGeom prst="rect">
            <a:avLst/>
          </a:prstGeom>
          <a:solidFill>
            <a:srgbClr val="5A9BD5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solidFill>
                  <a:srgbClr val="FFFFFF"/>
                </a:solidFill>
                <a:latin typeface="Microsoft YaHei"/>
                <a:ea typeface="Microsoft YaHei"/>
              </a:rPr>
              <a:t>加强组织领导</a:t>
            </a:r>
            <a:endParaRPr lang="zh-TW" sz="370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8488" y="2898648"/>
            <a:ext cx="2801112" cy="472440"/>
          </a:xfrm>
          <a:prstGeom prst="rect">
            <a:avLst/>
          </a:prstGeom>
          <a:solidFill>
            <a:srgbClr val="5A9BD5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solidFill>
                  <a:srgbClr val="FFFFFF"/>
                </a:solidFill>
                <a:latin typeface="Microsoft YaHei"/>
                <a:ea typeface="Microsoft YaHei"/>
              </a:rPr>
              <a:t>严格监督问责</a:t>
            </a:r>
            <a:endParaRPr lang="zh-TW" sz="370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27632" y="4270248"/>
            <a:ext cx="2795016" cy="472440"/>
          </a:xfrm>
          <a:prstGeom prst="rect">
            <a:avLst/>
          </a:prstGeom>
          <a:solidFill>
            <a:srgbClr val="5A9BD5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solidFill>
                  <a:srgbClr val="FFFFFF"/>
                </a:solidFill>
                <a:latin typeface="Microsoft YaHei"/>
                <a:ea typeface="Microsoft YaHei"/>
              </a:rPr>
              <a:t>强化工作考核</a:t>
            </a:r>
            <a:endParaRPr lang="zh-TW" sz="370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5440" y="5641848"/>
            <a:ext cx="2801112" cy="472440"/>
          </a:xfrm>
          <a:prstGeom prst="rect">
            <a:avLst/>
          </a:prstGeom>
          <a:solidFill>
            <a:srgbClr val="5A9BD5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solidFill>
                  <a:srgbClr val="FFFFFF"/>
                </a:solidFill>
                <a:latin typeface="Microsoft YaHei"/>
                <a:ea typeface="Microsoft YaHei"/>
              </a:rPr>
              <a:t>推进配套改革</a:t>
            </a:r>
            <a:endParaRPr lang="zh-TW" sz="370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21352" y="1426464"/>
            <a:ext cx="5663184" cy="6827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78105" indent="-114300" algn="just">
              <a:lnSpc>
                <a:spcPts val="1775"/>
              </a:lnSpc>
            </a:pPr>
            <a:r>
              <a:rPr lang="zh-CN" sz="1500">
                <a:latin typeface="Microsoft YaHei"/>
                <a:ea typeface="Microsoft YaHei"/>
              </a:rPr>
              <a:t>-</a:t>
            </a:r>
            <a:r>
              <a:rPr lang="zh-TW" sz="1500">
                <a:latin typeface="Microsoft YaHei"/>
                <a:ea typeface="Microsoft YaHei"/>
              </a:rPr>
              <a:t>坚持党对全面实施预算绩效管理的领导，充实预算绩效管理人员， 推动形成一级抓一级、层层抓落实的良好局面，确保预算绩效管理 延伸至基层单位和资金使用终端。</a:t>
            </a:r>
            <a:endParaRPr lang="zh-TW" sz="15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21352" y="2798064"/>
            <a:ext cx="5660136" cy="6827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78105" indent="-114300">
              <a:lnSpc>
                <a:spcPts val="1790"/>
              </a:lnSpc>
            </a:pPr>
            <a:r>
              <a:rPr lang="zh-CN" sz="1500">
                <a:latin typeface="Microsoft YaHei"/>
                <a:ea typeface="Microsoft YaHei"/>
              </a:rPr>
              <a:t>•财</a:t>
            </a:r>
            <a:r>
              <a:rPr lang="zh-TW" sz="1500">
                <a:latin typeface="Microsoft YaHei"/>
                <a:ea typeface="Microsoft YaHei"/>
              </a:rPr>
              <a:t>政部门要会同审计部门加强预算绩效监督管理，对自评结果进行 复核，必要时可开展再评价，对发现违规违法问题，及时移交相关 部门。评价结果报同级人大并主动公开，接受社会监督。</a:t>
            </a:r>
            <a:endParaRPr lang="zh-TW" sz="15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21352" y="4282440"/>
            <a:ext cx="5660136" cy="4541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78105" indent="-114300">
              <a:lnSpc>
                <a:spcPts val="1775"/>
              </a:lnSpc>
            </a:pPr>
            <a:r>
              <a:rPr lang="en-US" sz="1500">
                <a:latin typeface="Microsoft YaHei"/>
              </a:rPr>
              <a:t>•</a:t>
            </a:r>
            <a:r>
              <a:rPr lang="zh-TW" sz="1500">
                <a:latin typeface="Microsoft YaHei"/>
                <a:ea typeface="Microsoft YaHei"/>
              </a:rPr>
              <a:t>各级政府要将预算绩效结果纳入政府绩效和干部政绩考核体系，作 为领导干部选拔任用、公务员考核的重要依据。</a:t>
            </a:r>
            <a:endParaRPr lang="zh-TW" sz="1500"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21352" y="5654040"/>
            <a:ext cx="5650992" cy="4541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78105" indent="-114300">
              <a:lnSpc>
                <a:spcPts val="1800"/>
              </a:lnSpc>
            </a:pPr>
            <a:r>
              <a:rPr lang="zh-CN" sz="1500">
                <a:latin typeface="Microsoft YaHei"/>
                <a:ea typeface="Microsoft YaHei"/>
              </a:rPr>
              <a:t>•加快</a:t>
            </a:r>
            <a:r>
              <a:rPr lang="zh-TW" sz="1500">
                <a:latin typeface="Microsoft YaHei"/>
                <a:ea typeface="Microsoft YaHei"/>
              </a:rPr>
              <a:t>财政领域相关改革，修改调整与预算绩效管理要求不相符的制 度，切实提高改革的系统性和协同性。</a:t>
            </a:r>
            <a:endParaRPr lang="zh-TW" sz="15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67968" y="496824"/>
            <a:ext cx="245364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案例六：工作经费</a:t>
            </a:r>
            <a:endParaRPr lang="zh-TW" sz="2400">
              <a:latin typeface="Microsoft YaHei"/>
              <a:ea typeface="Microsoft YaHei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58824" y="999744"/>
          <a:ext cx="9881616" cy="5471160"/>
        </p:xfrm>
        <a:graphic>
          <a:graphicData uri="http://schemas.openxmlformats.org/drawingml/2006/table">
            <a:tbl>
              <a:tblPr/>
              <a:tblGrid>
                <a:gridCol w="655320"/>
                <a:gridCol w="475488"/>
                <a:gridCol w="954024"/>
                <a:gridCol w="1880616"/>
                <a:gridCol w="1511808"/>
                <a:gridCol w="957072"/>
                <a:gridCol w="972312"/>
                <a:gridCol w="954024"/>
                <a:gridCol w="1520952"/>
              </a:tblGrid>
              <a:tr h="307848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项目名称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6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01752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主管部门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单位名称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59664">
                <a:tc rowSpan="3"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项目资金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（万元）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3" hMerge="1">
                  <a:tcPr marL="0" marR="0" marT="0" marB="0"/>
                </a:tc>
                <a:tc rowSpan="3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14300"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实施期资金总额：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年度资金总额：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59664">
                <a:tc vMerge="1" gridSpan="3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19100"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其中：财政拨款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419100"/>
                      <a:r>
                        <a:rPr lang="zh-TW" sz="1400">
                          <a:latin typeface="Microsoft YaHei"/>
                          <a:ea typeface="Microsoft YaHei"/>
                        </a:rPr>
                        <a:t>其中：财政拨款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59664">
                <a:tc vMerge="1" gridSpan="3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609600"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其他资金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marL="890905"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其他资金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01752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绩效目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年度目标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实施期目标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569976">
                <a:tc v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机关及二级机构履行职能日常运转及办公设备购置支 出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机关及二级机构履行职能日常运转及办公设备购 置支出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679704">
                <a:tc rowSpan="7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绩效指标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4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一级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548640">
                <a:tc vMerge="1">
                  <a:tcPr marL="0" marR="0" marT="0" marB="0"/>
                </a:tc>
                <a:tc rowSpan="6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产出指标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rowSpan="6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数量指标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85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办公设备及家具采购 数量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50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数量指标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办公设备及家具采购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数量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50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  <a:tr h="30175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印刷种类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6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种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印刷种类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6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种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359664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办公楼维护改造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6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项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办公楼维护改造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6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项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359664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维护维修公车数量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6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辆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维护维修公车数量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6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辆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30175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租赁公车数量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&gt;20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车次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租赁公车数量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&gt;20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车次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359664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办公用品米购率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^100%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办公用品采购率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2100%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2880" y="5413248"/>
            <a:ext cx="579120" cy="14447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67968" y="496824"/>
            <a:ext cx="245364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案例六：工作经费</a:t>
            </a:r>
            <a:endParaRPr lang="zh-TW" sz="2400">
              <a:latin typeface="Microsoft YaHei"/>
              <a:ea typeface="Microsoft YaHei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395728" y="999744"/>
          <a:ext cx="8866632" cy="5580888"/>
        </p:xfrm>
        <a:graphic>
          <a:graphicData uri="http://schemas.openxmlformats.org/drawingml/2006/table">
            <a:tbl>
              <a:tblPr/>
              <a:tblGrid>
                <a:gridCol w="972312"/>
                <a:gridCol w="1905000"/>
                <a:gridCol w="1530096"/>
                <a:gridCol w="969264"/>
                <a:gridCol w="1950720"/>
                <a:gridCol w="1539240"/>
              </a:tblGrid>
              <a:tr h="420624">
                <a:tc rowSpan="5">
                  <a:txBody>
                    <a:bodyPr>
                      <a:spAutoFit/>
                    </a:bodyPr>
                    <a:p>
                      <a:pPr indent="0">
                        <a:spcBef>
                          <a:spcPts val="49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质量指标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印刷质量达标率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>
                      <a:spAutoFit/>
                    </a:bodyPr>
                    <a:p>
                      <a:pPr indent="0" algn="just">
                        <a:spcBef>
                          <a:spcPts val="42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质量指标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印刷质量达标率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  <a:tr h="54864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53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办公楼维护改造合格 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办公楼维护改造合格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  <a:tr h="41757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公车保险缴纳足额率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公车保险缴纳足额率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  <a:tr h="41452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公车故障修复率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95%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公车故障修复率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95%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  <a:tr h="41757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办公用品米购合格率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95%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办公用品采购合格率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95%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  <a:tr h="545592">
                <a:tc rowSpan="6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时效指标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办公设备及家具采购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及时率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及时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时效指标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办公设备及家具采购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及时率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及时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54864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印刷品交付时效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2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按协议约定日期 交付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印刷品交付时效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按协议约定日期 交付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54559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办公楼维护改造时效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按协议约定工期 完工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办公楼维护改造时效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按协议约定工期 完工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41757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公车保险缴纳及时率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及时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公车保险缴纳及时率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及时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41757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维护公车及时率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及时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维护公车及时率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及时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41452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办公用品送达时间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及时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办公用品送达时间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及时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47244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成本指标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53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项目总成本 </a:t>
                      </a:r>
                      <a:r>
                        <a:rPr lang="zh-TW" sz="2200">
                          <a:latin typeface="Arial" panose="020B0604020202090204"/>
                          <a:ea typeface="Arial" panose="020B0604020202090204"/>
                        </a:rPr>
                        <a:t>---------</a:t>
                      </a:r>
                      <a:r>
                        <a:rPr lang="en-US" sz="2200">
                          <a:latin typeface="Arial" panose="020B0604020202090204"/>
                        </a:rPr>
                        <a:t>J</a:t>
                      </a:r>
                      <a:endParaRPr lang="en-US" sz="2200">
                        <a:latin typeface="Arial" panose="020B060402020209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Aft>
                          <a:spcPts val="560"/>
                        </a:spcAft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〈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XX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万元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 algn="ctr">
                        <a:lnSpc>
                          <a:spcPct val="88000"/>
                        </a:lnSpc>
                      </a:pP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—</a:t>
                      </a:r>
                      <a:endParaRPr lang="zh-TW" sz="16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>
                        <a:spcAft>
                          <a:spcPts val="560"/>
                        </a:spcAft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成本指标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—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项目总成本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〈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XX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万元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591056" y="3288792"/>
            <a:ext cx="661416" cy="914400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>
              <a:lnSpc>
                <a:spcPts val="3890"/>
              </a:lnSpc>
            </a:pPr>
            <a:r>
              <a:rPr lang="zh-TW" sz="1500">
                <a:latin typeface="MingLiU"/>
                <a:ea typeface="MingLiU"/>
              </a:rPr>
              <a:t>产出指标</a:t>
            </a:r>
            <a:endParaRPr lang="zh-TW" sz="1500">
              <a:latin typeface="MingLiU"/>
              <a:ea typeface="MingLiU"/>
            </a:endParaRPr>
          </a:p>
          <a:p>
            <a:pPr indent="0">
              <a:lnSpc>
                <a:spcPts val="3890"/>
              </a:lnSpc>
            </a:pPr>
            <a:r>
              <a:rPr lang="zh-TW" sz="1500">
                <a:latin typeface="MingLiU"/>
                <a:ea typeface="MingLiU"/>
              </a:rPr>
              <a:t>绩效指标</a:t>
            </a:r>
            <a:endParaRPr lang="zh-TW" sz="15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67968" y="496824"/>
            <a:ext cx="245364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案例六：工作经费</a:t>
            </a:r>
            <a:endParaRPr lang="zh-TW" sz="2400">
              <a:latin typeface="Microsoft YaHei"/>
              <a:ea typeface="Microsoft YaHei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889760" y="1938528"/>
          <a:ext cx="9348216" cy="2840736"/>
        </p:xfrm>
        <a:graphic>
          <a:graphicData uri="http://schemas.openxmlformats.org/drawingml/2006/table">
            <a:tbl>
              <a:tblPr/>
              <a:tblGrid>
                <a:gridCol w="484632"/>
                <a:gridCol w="966216"/>
                <a:gridCol w="1905000"/>
                <a:gridCol w="1533144"/>
                <a:gridCol w="969264"/>
                <a:gridCol w="1950720"/>
                <a:gridCol w="1539240"/>
              </a:tblGrid>
              <a:tr h="1267968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7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效益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77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社会效益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7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保障单位工作正常开 展，发挥部门职能。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保障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社会效益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04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保障单位工作正常开 展，发挥部门职能。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保障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1572768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3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满意 度指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1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服务对象 满意度指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工作人员满意度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2100%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8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服务对象 满意度指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工作人员满意度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2100%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548384" y="2862072"/>
            <a:ext cx="219456" cy="950976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/>
            <a:r>
              <a:rPr lang="zh-TW" sz="1500">
                <a:latin typeface="MingLiU"/>
                <a:ea typeface="MingLiU"/>
              </a:rPr>
              <a:t>绩效指标</a:t>
            </a:r>
            <a:endParaRPr lang="zh-TW" sz="15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67968" y="496824"/>
            <a:ext cx="468782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400">
                <a:latin typeface="Microsoft YaHei"/>
                <a:ea typeface="Microsoft YaHei"/>
              </a:rPr>
              <a:t>案例七：发钱类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•</a:t>
            </a:r>
            <a:r>
              <a:rPr lang="zh-TW" sz="2400">
                <a:latin typeface="Microsoft YaHei"/>
                <a:ea typeface="Microsoft YaHei"/>
              </a:rPr>
              <a:t>工资、奖金、补助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4920" y="1170432"/>
            <a:ext cx="10927080" cy="53279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TW" sz="2400">
                <a:latin typeface="Microsoft YaHei"/>
                <a:ea typeface="Microsoft YaHei"/>
              </a:rPr>
              <a:t>、 项目背景</a:t>
            </a:r>
            <a:endParaRPr lang="zh-TW" sz="2400">
              <a:latin typeface="Microsoft YaHei"/>
              <a:ea typeface="Microsoft YaHei"/>
            </a:endParaRPr>
          </a:p>
          <a:p>
            <a:pPr indent="0" algn="just">
              <a:lnSpc>
                <a:spcPts val="288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市政养护中心目前负责辖区内支路、背街小巷共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52</a:t>
            </a:r>
            <a:r>
              <a:rPr lang="zh-TW" sz="2400">
                <a:latin typeface="Microsoft YaHei"/>
                <a:ea typeface="Microsoft YaHei"/>
              </a:rPr>
              <a:t>条城市道路管养工 作，总面积</a:t>
            </a:r>
            <a:r>
              <a:rPr lang="en-US" sz="2500" b="1">
                <a:latin typeface="Times New Roman" panose="02020503050405090304"/>
              </a:rPr>
              <a:t>186.18</a:t>
            </a:r>
            <a:r>
              <a:rPr lang="zh-TW" sz="2400">
                <a:latin typeface="Microsoft YaHei"/>
                <a:ea typeface="Microsoft YaHei"/>
              </a:rPr>
              <a:t>万村（其中车行道面积</a:t>
            </a:r>
            <a:r>
              <a:rPr lang="en-US" sz="2500" b="1">
                <a:latin typeface="Times New Roman" panose="02020503050405090304"/>
              </a:rPr>
              <a:t>114.19</a:t>
            </a:r>
            <a:r>
              <a:rPr lang="zh-TW" sz="2400">
                <a:latin typeface="Microsoft YaHei"/>
                <a:ea typeface="Microsoft YaHei"/>
              </a:rPr>
              <a:t>万村，人行道面积 </a:t>
            </a:r>
            <a:r>
              <a:rPr lang="en-US" sz="2500" b="1">
                <a:latin typeface="Times New Roman" panose="02020503050405090304"/>
              </a:rPr>
              <a:t>71.99</a:t>
            </a:r>
            <a:r>
              <a:rPr lang="zh-TW" sz="2400">
                <a:latin typeface="Microsoft YaHei"/>
                <a:ea typeface="Microsoft YaHei"/>
              </a:rPr>
              <a:t>万们,人行天桥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11</a:t>
            </a:r>
            <a:r>
              <a:rPr lang="zh-TW" sz="2400">
                <a:latin typeface="Microsoft YaHei"/>
                <a:ea typeface="Microsoft YaHei"/>
              </a:rPr>
              <a:t>座的维护巡视。为了加强对</a:t>
            </a:r>
            <a:r>
              <a:rPr lang="en-US" sz="2500" b="1">
                <a:latin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区管道路的日 常巡视</a:t>
            </a:r>
            <a:r>
              <a:rPr lang="zh-TW" sz="2600" b="1">
                <a:latin typeface="宋体"/>
                <a:ea typeface="宋体"/>
              </a:rPr>
              <a:t>，</a:t>
            </a:r>
            <a:r>
              <a:rPr lang="zh-TW" sz="2400">
                <a:latin typeface="Microsoft YaHei"/>
                <a:ea typeface="Microsoft YaHei"/>
              </a:rPr>
              <a:t>对于各类道路病害能够做到及时发现、及时处理</a:t>
            </a:r>
            <a:r>
              <a:rPr lang="zh-TW" sz="2600" b="1">
                <a:latin typeface="宋体"/>
                <a:ea typeface="宋体"/>
              </a:rPr>
              <a:t>，</a:t>
            </a:r>
            <a:r>
              <a:rPr lang="zh-TW" sz="2400">
                <a:latin typeface="Microsoft YaHei"/>
                <a:ea typeface="Microsoft YaHei"/>
              </a:rPr>
              <a:t>保障道路完好畅 通及各类市政附属设施正常使用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,</a:t>
            </a:r>
            <a:r>
              <a:rPr lang="zh-TW" sz="2400">
                <a:latin typeface="Microsoft YaHei"/>
                <a:ea typeface="Microsoft YaHei"/>
              </a:rPr>
              <a:t>保证行人的出行安全</a:t>
            </a:r>
            <a:r>
              <a:rPr lang="zh-TW" sz="2600" b="1">
                <a:latin typeface="宋体"/>
                <a:ea typeface="宋体"/>
              </a:rPr>
              <a:t>，</a:t>
            </a:r>
            <a:r>
              <a:rPr lang="zh-TW" sz="2400">
                <a:latin typeface="Microsoft YaHei"/>
                <a:ea typeface="Microsoft YaHei"/>
              </a:rPr>
              <a:t>根据市政养护规范 的相关规定并结合我区实际情况，</a:t>
            </a:r>
            <a:r>
              <a:rPr lang="en-US" sz="2500" b="1">
                <a:latin typeface="Times New Roman" panose="02020503050405090304"/>
              </a:rPr>
              <a:t>XXXX</a:t>
            </a:r>
            <a:r>
              <a:rPr lang="zh-TW" sz="2400">
                <a:latin typeface="Microsoft YaHei"/>
                <a:ea typeface="Microsoft YaHei"/>
              </a:rPr>
              <a:t>市政养护中心现有道路巡视人员 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17</a:t>
            </a:r>
            <a:r>
              <a:rPr lang="zh-TW" sz="2400">
                <a:latin typeface="Microsoft YaHei"/>
                <a:ea typeface="Microsoft YaHei"/>
              </a:rPr>
              <a:t>人。</a:t>
            </a:r>
            <a:endParaRPr lang="zh-TW" sz="2400">
              <a:latin typeface="Microsoft YaHei"/>
              <a:ea typeface="Microsoft YaHei"/>
            </a:endParaRPr>
          </a:p>
          <a:p>
            <a:pPr indent="0" algn="just">
              <a:lnSpc>
                <a:spcPts val="2865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TW" sz="2400">
                <a:latin typeface="Microsoft YaHei"/>
                <a:ea typeface="Microsoft YaHei"/>
              </a:rPr>
              <a:t>、 项目内容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865"/>
              </a:lnSpc>
              <a:spcAft>
                <a:spcPts val="140"/>
              </a:spcAft>
            </a:pPr>
            <a:r>
              <a:rPr lang="zh-TW" sz="2400">
                <a:latin typeface="Microsoft YaHei"/>
                <a:ea typeface="Microsoft YaHei"/>
              </a:rPr>
              <a:t>为保证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市政养护中心各项职能工作的正常开展，保障职工的合法权益, 保证整个单位各项目标任务的顺利完成，设置道路巡视人员经费项目。项 目具体内容为；</a:t>
            </a:r>
            <a:r>
              <a:rPr lang="en-US" sz="2400" b="1" cap="small">
                <a:latin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政养护中心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17</a:t>
            </a:r>
            <a:r>
              <a:rPr lang="zh-TW" sz="2400">
                <a:latin typeface="Microsoft YaHei"/>
                <a:ea typeface="Microsoft YaHei"/>
              </a:rPr>
              <a:t>名道路巡视人员工资经费。按照单人单 月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元计算，即年需道路巡视人员经费为</a:t>
            </a:r>
            <a:r>
              <a:rPr lang="en-US" sz="2500" b="1">
                <a:latin typeface="Times New Roman" panose="02020503050405090304"/>
              </a:rPr>
              <a:t>XXXX</a:t>
            </a:r>
            <a:r>
              <a:rPr lang="zh-TW" sz="2400">
                <a:latin typeface="Microsoft YaHei"/>
                <a:ea typeface="Microsoft YaHei"/>
              </a:rPr>
              <a:t>元。             </a:t>
            </a:r>
            <a:r>
              <a:rPr lang="zh-TW" sz="2400">
                <a:solidFill>
                  <a:srgbClr val="5A9AD4"/>
                </a:solidFill>
                <a:latin typeface="Microsoft YaHei"/>
                <a:ea typeface="Microsoft YaHei"/>
              </a:rPr>
              <a:t>\</a:t>
            </a:r>
            <a:endParaRPr lang="zh-TW" sz="2400">
              <a:solidFill>
                <a:srgbClr val="5A9AD4"/>
              </a:solidFill>
              <a:latin typeface="Microsoft YaHei"/>
              <a:ea typeface="Microsoft YaHei"/>
            </a:endParaRPr>
          </a:p>
          <a:p>
            <a:pPr indent="0" algn="r"/>
            <a:r>
              <a:rPr lang="zh-TW" sz="1600">
                <a:solidFill>
                  <a:srgbClr val="A38C83"/>
                </a:solidFill>
                <a:latin typeface="Arial" panose="020B0604020202090204"/>
                <a:ea typeface="Arial" panose="020B0604020202090204"/>
              </a:rPr>
              <a:t>V</a:t>
            </a:r>
            <a:endParaRPr lang="zh-TW" sz="1600">
              <a:solidFill>
                <a:srgbClr val="A38C83"/>
              </a:solidFill>
              <a:latin typeface="Arial" panose="020B0604020202090204"/>
              <a:ea typeface="Arial" panose="020B060402020209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8976" y="5413248"/>
            <a:ext cx="573024" cy="917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197864" y="521208"/>
          <a:ext cx="10369296" cy="5925312"/>
        </p:xfrm>
        <a:graphic>
          <a:graphicData uri="http://schemas.openxmlformats.org/drawingml/2006/table">
            <a:tbl>
              <a:tblPr/>
              <a:tblGrid>
                <a:gridCol w="1164336"/>
                <a:gridCol w="1892808"/>
                <a:gridCol w="2197608"/>
                <a:gridCol w="2947416"/>
                <a:gridCol w="2167128"/>
              </a:tblGrid>
              <a:tr h="411480">
                <a:tc rowSpan="11">
                  <a:txBody>
                    <a:bodyPr>
                      <a:spAutoFit/>
                    </a:bodyPr>
                    <a:p>
                      <a:pPr indent="165100">
                        <a:spcBef>
                          <a:spcPts val="8610"/>
                        </a:spcBef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绩效目标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一级指标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二级指标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三级指标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指标值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</a:tr>
              <a:tr h="457200">
                <a:tc vMerge="1">
                  <a:tcPr marL="0" marR="0" marT="0" marB="0"/>
                </a:tc>
                <a:tc rowSpan="6"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5460"/>
                        </a:spcBef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产出指标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数量指标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单位自聘人数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17人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27304">
                <a:tc vMerge="1">
                  <a:tcPr marL="0" marR="0" marT="0" marB="0"/>
                </a:tc>
                <a:tc vMerge="1"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质量指标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自聘人员考勤率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100%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66751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资金使用合规率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100%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</a:tr>
              <a:tr h="664464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资金发放到位率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100%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</a:tr>
              <a:tr h="40233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420"/>
                        </a:spcBef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时效指标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420"/>
                        </a:spcBef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资金发放及时率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420"/>
                        </a:spcBef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按月按时发放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</a:tr>
              <a:tr h="66751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成本指标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每人每月薪资（元/月）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2598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454152"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效益指标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社会效益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提供就业岗位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17人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66751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保障本单位工作有序开展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保持稳定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15112"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1260"/>
                        </a:spcBef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满意度指标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1260"/>
                        </a:spcBef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服务对象满意度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聘用单位满意度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395%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4907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受聘人员满意度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395%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67968" y="496824"/>
            <a:ext cx="4904232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案例八：利息、还债、尾款、质保金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80160" y="2029968"/>
            <a:ext cx="956157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哪个项目的利息、债务尾款、质保金，就按哪个项目来填写绩效目标表;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67968" y="496824"/>
            <a:ext cx="2145792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案例九：招待费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4920" y="1511808"/>
            <a:ext cx="9753600" cy="36271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89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负</a:t>
            </a:r>
            <a:r>
              <a:rPr lang="zh-TW" sz="2400">
                <a:latin typeface="Microsoft YaHei"/>
                <a:ea typeface="Microsoft YaHei"/>
              </a:rPr>
              <a:t>责接待来我市的中共中央、全国人大、国务院、全国政协机关和外省 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（</a:t>
            </a:r>
            <a:r>
              <a:rPr lang="zh-TW" sz="2400">
                <a:latin typeface="Microsoft YaHei"/>
                <a:ea typeface="Microsoft YaHei"/>
              </a:rPr>
              <a:t>市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）</a:t>
            </a:r>
            <a:r>
              <a:rPr lang="zh-TW" sz="2400">
                <a:latin typeface="Microsoft YaHei"/>
                <a:ea typeface="Microsoft YaHei"/>
              </a:rPr>
              <a:t>、区现职副省级以上领导干部以及我市市委、市人大、市政府、市政 协、市纪委来宾中现职副厅级以上领导干部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;</a:t>
            </a:r>
            <a:r>
              <a:rPr lang="zh-TW" sz="2400">
                <a:latin typeface="Microsoft YaHei"/>
                <a:ea typeface="Microsoft YaHei"/>
              </a:rPr>
              <a:t>协助市直部门接待来峡的中 央各部门部级领导干部。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95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会</a:t>
            </a:r>
            <a:r>
              <a:rPr lang="zh-TW" sz="2400">
                <a:latin typeface="Microsoft YaHei"/>
                <a:ea typeface="Microsoft YaHei"/>
              </a:rPr>
              <a:t>同有关部门制定内事接待服务标准并监督实施。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95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3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为</a:t>
            </a:r>
            <a:r>
              <a:rPr lang="zh-TW" sz="2400">
                <a:latin typeface="Microsoft YaHei"/>
                <a:ea typeface="Microsoft YaHei"/>
              </a:rPr>
              <a:t>市委、市政府提供有关接待工作信息</a:t>
            </a:r>
            <a:r>
              <a:rPr lang="zh-TW" sz="2600" b="1">
                <a:latin typeface="宋体"/>
                <a:ea typeface="宋体"/>
              </a:rPr>
              <a:t>，</a:t>
            </a:r>
            <a:r>
              <a:rPr lang="zh-TW" sz="2400">
                <a:latin typeface="Microsoft YaHei"/>
                <a:ea typeface="Microsoft YaHei"/>
              </a:rPr>
              <a:t>与外省市接待部门开展业务交 流活动</a:t>
            </a:r>
            <a:r>
              <a:rPr lang="zh-TW" sz="2600" b="1">
                <a:latin typeface="宋体"/>
                <a:ea typeface="宋体"/>
              </a:rPr>
              <a:t>，</a:t>
            </a:r>
            <a:r>
              <a:rPr lang="zh-TW" sz="2400">
                <a:latin typeface="Microsoft YaHei"/>
                <a:ea typeface="Microsoft YaHei"/>
              </a:rPr>
              <a:t>建立“大接待"网络。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92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4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完成</a:t>
            </a:r>
            <a:r>
              <a:rPr lang="zh-TW" sz="2400">
                <a:latin typeface="Microsoft YaHei"/>
                <a:ea typeface="Microsoft YaHei"/>
              </a:rPr>
              <a:t>市委、市政府有关重要出访、随访任务及交办的其他接待事项。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92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5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负</a:t>
            </a:r>
            <a:r>
              <a:rPr lang="zh-TW" sz="2400">
                <a:latin typeface="Microsoft YaHei"/>
                <a:ea typeface="Microsoft YaHei"/>
              </a:rPr>
              <a:t>责指导各县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（</a:t>
            </a:r>
            <a:r>
              <a:rPr lang="zh-TW" sz="2400">
                <a:latin typeface="Microsoft YaHei"/>
                <a:ea typeface="Microsoft YaHei"/>
              </a:rPr>
              <a:t>市、区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）</a:t>
            </a:r>
            <a:r>
              <a:rPr lang="zh-TW" sz="2400">
                <a:latin typeface="Microsoft YaHei"/>
                <a:ea typeface="Microsoft YaHei"/>
              </a:rPr>
              <a:t>接待机构做好有关接待工作。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92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6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承</a:t>
            </a:r>
            <a:r>
              <a:rPr lang="zh-TW" sz="2400">
                <a:latin typeface="Microsoft YaHei"/>
                <a:ea typeface="Microsoft YaHei"/>
              </a:rPr>
              <a:t>办市政府交办的其他事项。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51464" y="0"/>
            <a:ext cx="124053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96696" y="228600"/>
          <a:ext cx="10134600" cy="6461760"/>
        </p:xfrm>
        <a:graphic>
          <a:graphicData uri="http://schemas.openxmlformats.org/drawingml/2006/table">
            <a:tbl>
              <a:tblPr/>
              <a:tblGrid>
                <a:gridCol w="499872"/>
                <a:gridCol w="493776"/>
                <a:gridCol w="996696"/>
                <a:gridCol w="1962912"/>
                <a:gridCol w="1584960"/>
                <a:gridCol w="993648"/>
                <a:gridCol w="1018032"/>
                <a:gridCol w="996696"/>
                <a:gridCol w="1588008"/>
              </a:tblGrid>
              <a:tr h="307848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项目名称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6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接待任务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01752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主管部门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单位名称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23088">
                <a:tc rowSpan="3" grid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项目资金 （万元）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3" hMerge="1">
                  <a:tcPr marL="0" marR="0" marT="0" marB="0"/>
                </a:tc>
                <a:tc rowSpan="3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实施期资金总额：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年度资金总额：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26136">
                <a:tc vMerge="1" gridSpan="3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其中：财政拨款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其中：财政拨款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01752">
                <a:tc vMerge="1" gridSpan="3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其他资金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其他资金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01752">
                <a:tc row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绩效目标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实施期目标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年度目标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277112">
                <a:tc v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负责接待来我市的中共中央、全国人大、国务院、全国 政协机关和外省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（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市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）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、区现职副省级以上领导干部以及 我市市委、市人大、市政府、市政协、市纪委来宾中现 职副厅级以上领导干部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;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协助市直部门接待来的中央各部 门部级领导干部。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5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负责接待来我市的中共中央、全国人大、国务院、 全国政协机关和外省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（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市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）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、区现职副省级以上领导 干部以及我市市委、市人大、市政府、市政协、市 纪委来宾中现职副厅级以上领导干部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;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协助市直部门 接待来的中央各部门部级领导干部。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615696">
                <a:tc rowSpan="8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绩效指标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45"/>
                        </a:lnSpc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一级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323088">
                <a:tc vMerge="1">
                  <a:tcPr marL="0" marR="0" marT="0" marB="0"/>
                </a:tc>
                <a:tc rowSpan="4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产出指标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400">
                          <a:latin typeface="Microsoft YaHei"/>
                          <a:ea typeface="Microsoft YaHei"/>
                        </a:rPr>
                        <a:t>数量指标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接待批次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800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次左右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数量指标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接待批次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800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次左右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32613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400">
                          <a:latin typeface="Microsoft YaHei"/>
                          <a:ea typeface="Microsoft YaHei"/>
                        </a:rPr>
                        <a:t>质量指标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投诉次数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0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次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质量指标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投诉次数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0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次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32308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400">
                          <a:latin typeface="Microsoft YaHei"/>
                          <a:ea typeface="Microsoft YaHei"/>
                        </a:rPr>
                        <a:t>时效指标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接待及时性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即时完成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时效指标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接待及时性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即时完成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32308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成本指标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接待成本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XXX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元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次左右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成本指标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接待成本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XXX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元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次左右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61569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25"/>
                        </a:lnSpc>
                        <a:spcBef>
                          <a:spcPts val="35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效益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社会效益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保障上级领导工作正 常开展。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保障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社会效益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4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保障上级领导工作正 常开展。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保障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652272"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2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满意 度指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0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服务对象 满意度指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服务对象满意度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&gt;95%</a:t>
                      </a:r>
                      <a:endParaRPr lang="zh-TW" sz="1600"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indent="0" algn="ct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>
                      <a:spAutoFit/>
                    </a:bodyPr>
                    <a:p>
                      <a:pPr indent="0">
                        <a:lnSpc>
                          <a:spcPts val="203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服务对象 满意度指标</a:t>
                      </a:r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服务对象满意度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&gt;95%</a:t>
                      </a:r>
                      <a:endParaRPr lang="zh-TW" sz="16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</a:tr>
              <a:tr h="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rowSpan="2" grid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 h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>
                      <a:spAutoFit/>
                    </a:bodyPr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6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 v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52" y="0"/>
            <a:ext cx="1222248" cy="2545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86256" y="2788920"/>
            <a:ext cx="9290304" cy="7345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127000" algn="just"/>
            <a:r>
              <a:rPr lang="en-US" sz="6500" b="1">
                <a:solidFill>
                  <a:srgbClr val="D2B04A"/>
                </a:solidFill>
                <a:latin typeface="Times New Roman" panose="02020503050405090304"/>
              </a:rPr>
              <a:t>PA” </a:t>
            </a:r>
            <a:r>
              <a:rPr lang="zh-CN" sz="6500" b="1">
                <a:solidFill>
                  <a:srgbClr val="D2B04A"/>
                </a:solidFill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预算绩效目标审核表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1432" y="1179576"/>
            <a:ext cx="9095232" cy="19019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825500" algn="just">
              <a:lnSpc>
                <a:spcPts val="3705"/>
              </a:lnSpc>
            </a:pPr>
            <a:r>
              <a:rPr lang="zh-TW" sz="3100">
                <a:latin typeface="MingLiU"/>
                <a:ea typeface="MingLiU"/>
              </a:rPr>
              <a:t>项目预算绩效目标申报表由预算单位填好后， 同事前绩效评估报告、预算一同报送当地财政部门, 财政部门针对预算绩效目标申报表进行审核，根据 要求，填写《预算绩效目标审核表》。</a:t>
            </a:r>
            <a:endParaRPr lang="zh-TW" sz="3100">
              <a:latin typeface="MingLiU"/>
              <a:ea typeface="MingLiU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1432" y="3636264"/>
            <a:ext cx="8714232" cy="13898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825500" algn="just">
              <a:lnSpc>
                <a:spcPts val="3745"/>
              </a:lnSpc>
            </a:pPr>
            <a:r>
              <a:rPr lang="zh-TW" sz="3100">
                <a:latin typeface="MingLiU"/>
                <a:ea typeface="MingLiU"/>
              </a:rPr>
              <a:t>绩效目标审核包括完整性审核（</a:t>
            </a:r>
            <a:r>
              <a:rPr lang="zh-TW" sz="3500" b="1">
                <a:latin typeface="Times New Roman" panose="02020503050405090304"/>
                <a:ea typeface="Times New Roman" panose="02020503050405090304"/>
              </a:rPr>
              <a:t>20</a:t>
            </a:r>
            <a:r>
              <a:rPr lang="zh-TW" sz="3100">
                <a:latin typeface="MingLiU"/>
                <a:ea typeface="MingLiU"/>
              </a:rPr>
              <a:t>分）、相 关性审核（</a:t>
            </a:r>
            <a:r>
              <a:rPr lang="zh-TW" sz="3500" b="1">
                <a:latin typeface="Times New Roman" panose="02020503050405090304"/>
                <a:ea typeface="Times New Roman" panose="02020503050405090304"/>
              </a:rPr>
              <a:t>30</a:t>
            </a:r>
            <a:r>
              <a:rPr lang="zh-TW" sz="3100">
                <a:latin typeface="MingLiU"/>
                <a:ea typeface="MingLiU"/>
              </a:rPr>
              <a:t>分）、适当性审核（</a:t>
            </a:r>
            <a:r>
              <a:rPr lang="zh-TW" sz="3500" b="1">
                <a:latin typeface="Times New Roman" panose="02020503050405090304"/>
                <a:ea typeface="Times New Roman" panose="02020503050405090304"/>
              </a:rPr>
              <a:t>30</a:t>
            </a:r>
            <a:r>
              <a:rPr lang="zh-TW" sz="3100">
                <a:latin typeface="MingLiU"/>
                <a:ea typeface="MingLiU"/>
              </a:rPr>
              <a:t>分）和可行 性审核（</a:t>
            </a:r>
            <a:r>
              <a:rPr lang="zh-TW" sz="3500" b="1">
                <a:latin typeface="Times New Roman" panose="02020503050405090304"/>
                <a:ea typeface="Times New Roman" panose="02020503050405090304"/>
              </a:rPr>
              <a:t>20</a:t>
            </a:r>
            <a:r>
              <a:rPr lang="zh-TW" sz="3100">
                <a:latin typeface="MingLiU"/>
                <a:ea typeface="MingLiU"/>
              </a:rPr>
              <a:t>分）四个方面。</a:t>
            </a:r>
            <a:endParaRPr lang="zh-TW" sz="31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" y="0"/>
            <a:ext cx="2276856" cy="3608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28" y="2801112"/>
            <a:ext cx="3358896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8816" y="0"/>
            <a:ext cx="1853184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94848" y="350520"/>
            <a:ext cx="390144" cy="2042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400">
                <a:latin typeface="宋体"/>
                <a:ea typeface="宋体"/>
              </a:rPr>
              <a:t>得分</a:t>
            </a:r>
            <a:endParaRPr lang="zh-TW" sz="1400">
              <a:latin typeface="宋体"/>
              <a:ea typeface="宋体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11352" y="323088"/>
          <a:ext cx="9430512" cy="6336792"/>
        </p:xfrm>
        <a:graphic>
          <a:graphicData uri="http://schemas.openxmlformats.org/drawingml/2006/table">
            <a:tbl>
              <a:tblPr/>
              <a:tblGrid>
                <a:gridCol w="1423416"/>
                <a:gridCol w="560832"/>
                <a:gridCol w="3822192"/>
                <a:gridCol w="554736"/>
                <a:gridCol w="3069336"/>
              </a:tblGrid>
              <a:tr h="240792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审核内容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审核要点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审核意见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</a:tr>
              <a:tr h="237744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具体内容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400">
                          <a:latin typeface="宋体"/>
                          <a:ea typeface="宋体"/>
                        </a:rPr>
                        <a:t>分值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具体内容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分值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</a:tr>
              <a:tr h="234696">
                <a:tc gridSpan="5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一、完整性审核</a:t>
                      </a:r>
                      <a:r>
                        <a:rPr lang="zh-TW" sz="1400" b="1">
                          <a:latin typeface="宋体"/>
                          <a:ea typeface="宋体"/>
                        </a:rPr>
                        <a:t>（20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分）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29768"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规范完整性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400">
                          <a:latin typeface="宋体"/>
                          <a:ea typeface="宋体"/>
                        </a:rPr>
                        <a:t>10分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绩效目标填报格式是否规范、符合规定要求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5分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45720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73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绩效目标填报内容是否完整、准确、详实，是 否无缺项、错项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5分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marL="6631305" indent="0" algn="just"/>
                      <a:r>
                        <a:rPr lang="zh-TW" sz="1400">
                          <a:latin typeface="宋体"/>
                          <a:ea typeface="宋体"/>
                        </a:rPr>
                        <a:t>得分小计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60248"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明确清晰性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400">
                          <a:latin typeface="宋体"/>
                          <a:ea typeface="宋体"/>
                        </a:rPr>
                        <a:t>10分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775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绩效目标是否明确，内容是否具体，层次是否 分明，表述是否准确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5分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84429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75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绩效目标是否清晰，是否能够反映项目的主要 内容，是否对项目预期产出和效果进行了充分、 恰当的描述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5分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234696"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marL="6631305" indent="0" algn="just"/>
                      <a:r>
                        <a:rPr lang="zh-TW" sz="1400">
                          <a:latin typeface="宋体"/>
                          <a:ea typeface="宋体"/>
                        </a:rPr>
                        <a:t>得分小计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37744">
                <a:tc gridSpan="5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二、相关性审核</a:t>
                      </a:r>
                      <a:r>
                        <a:rPr lang="zh-TW" sz="1400" b="1">
                          <a:latin typeface="宋体"/>
                          <a:ea typeface="宋体"/>
                        </a:rPr>
                        <a:t>（30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分）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60248"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目标相关性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400">
                          <a:latin typeface="宋体"/>
                          <a:ea typeface="宋体"/>
                        </a:rPr>
                        <a:t>15分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75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总体目标是否符合国家法律法规、国民经济和 社会发展规划要求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7分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45720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775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总体目标与本部门（单位）职能、发展规划和 工作计划是否密切相关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8分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marL="6631305" indent="0" algn="just"/>
                      <a:r>
                        <a:rPr lang="zh-TW" sz="1400">
                          <a:latin typeface="宋体"/>
                          <a:ea typeface="宋体"/>
                        </a:rPr>
                        <a:t>得分小计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682752"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指标科学性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400">
                          <a:latin typeface="宋体"/>
                          <a:ea typeface="宋体"/>
                        </a:rPr>
                        <a:t>15分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705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绩效指标是否全面、充分，是否选取了最能体 现总体目标实现程度的关键指标并明确了具体 指标值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8分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6370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75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绩效指标是否细化、量化，便于监控和评价； 难以量化的，定性描述是否充分、具体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7分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246888"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solidFill>
                            <a:srgbClr val="ED7D31"/>
                          </a:solidFill>
                          <a:latin typeface="宋体"/>
                          <a:ea typeface="宋体"/>
                        </a:rPr>
                        <a:t>—</a:t>
                      </a:r>
                      <a:endParaRPr lang="zh-TW" sz="1400">
                        <a:solidFill>
                          <a:srgbClr val="ED7D31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>
                      <a:spAutoFit/>
                    </a:bodyPr>
                    <a:p>
                      <a:pPr marL="6631305" indent="0" algn="just"/>
                      <a:r>
                        <a:rPr lang="zh-TW" sz="1400">
                          <a:latin typeface="宋体"/>
                          <a:ea typeface="宋体"/>
                        </a:rPr>
                        <a:t>得分小计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25296" y="231648"/>
          <a:ext cx="10186416" cy="6495288"/>
        </p:xfrm>
        <a:graphic>
          <a:graphicData uri="http://schemas.openxmlformats.org/drawingml/2006/table">
            <a:tbl>
              <a:tblPr/>
              <a:tblGrid>
                <a:gridCol w="1374648"/>
                <a:gridCol w="536448"/>
                <a:gridCol w="3685032"/>
                <a:gridCol w="536448"/>
                <a:gridCol w="2950464"/>
                <a:gridCol w="883920"/>
                <a:gridCol w="219456"/>
              </a:tblGrid>
              <a:tr h="246888">
                <a:tc gridSpan="5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三、适当性审核</a:t>
                      </a:r>
                      <a:r>
                        <a:rPr lang="zh-TW" sz="1400" b="1">
                          <a:latin typeface="宋体"/>
                          <a:ea typeface="宋体"/>
                        </a:rPr>
                        <a:t>（30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分）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rowSpan="16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</a:tr>
              <a:tr h="460248"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绩效合理性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15分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75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预期绩效是否显著，是否能够体现实际产出 和效果的明显改善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8</a:t>
                      </a:r>
                      <a:r>
                        <a:rPr lang="zh-TW" sz="1400">
                          <a:latin typeface="宋体"/>
                          <a:ea typeface="宋体"/>
                        </a:rPr>
                        <a:t>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68275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69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预期绩效是否符合行业正常水平或事业发展 规律；与其他同类项目相比，预期绩效是否 合理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CN" sz="1400">
                          <a:latin typeface="宋体"/>
                          <a:ea typeface="宋体"/>
                        </a:rPr>
                        <a:t>7</a:t>
                      </a:r>
                      <a:r>
                        <a:rPr lang="zh-TW" sz="1400">
                          <a:latin typeface="宋体"/>
                          <a:ea typeface="宋体"/>
                        </a:rPr>
                        <a:t>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237744"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marL="6364605" indent="0"/>
                      <a:r>
                        <a:rPr lang="zh-TW" sz="1400">
                          <a:latin typeface="宋体"/>
                          <a:ea typeface="宋体"/>
                        </a:rPr>
                        <a:t>得分小计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905256"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资金匹配性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15分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76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绩效目标与项目资金量是否匹配，在既定资 金规模下，绩效目标是否过高或过低；或要 完成既定绩效目标，资金规模是否过大或过 小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8分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46024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75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绩效目标与相应的支出内容、范围、方向、 效果等是否匹配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1400">
                          <a:latin typeface="宋体"/>
                          <a:ea typeface="宋体"/>
                        </a:rPr>
                        <a:t>7分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237744"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marL="6364605" indent="0"/>
                      <a:r>
                        <a:rPr lang="zh-TW" sz="1400">
                          <a:latin typeface="宋体"/>
                          <a:ea typeface="宋体"/>
                        </a:rPr>
                        <a:t>得分小计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234696">
                <a:tc gridSpan="5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四、可行性审核</a:t>
                      </a:r>
                      <a:r>
                        <a:rPr lang="zh-TW" sz="1400" b="1">
                          <a:latin typeface="宋体"/>
                          <a:ea typeface="宋体"/>
                        </a:rPr>
                        <a:t>（20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分）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460248"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实现可能性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10分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75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绩效目标是否经过充分调查研究、论证和合 理测算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1400">
                          <a:latin typeface="宋体"/>
                          <a:ea typeface="宋体"/>
                        </a:rPr>
                        <a:t>5分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46024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75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绩效目标实现的可能性是否充分，是否考虑 了现实条件和可操作性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1400">
                          <a:latin typeface="宋体"/>
                          <a:ea typeface="宋体"/>
                        </a:rPr>
                        <a:t>5分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234696"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marL="6364605" indent="0"/>
                      <a:r>
                        <a:rPr lang="zh-TW" sz="1400">
                          <a:latin typeface="宋体"/>
                          <a:ea typeface="宋体"/>
                        </a:rPr>
                        <a:t>得分小计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460248"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宋体"/>
                          <a:ea typeface="宋体"/>
                        </a:rPr>
                        <a:t>条件充分性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10分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75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项目实施方案是否合理，项目实施单位的组 织实施能力和条件是否充分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1400">
                          <a:latin typeface="宋体"/>
                          <a:ea typeface="宋体"/>
                        </a:rPr>
                        <a:t>5分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46024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75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内部控制是否规范，预算和财务管理制度是 否健全并得到有效执行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1400">
                          <a:latin typeface="宋体"/>
                          <a:ea typeface="宋体"/>
                        </a:rPr>
                        <a:t>5分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宋体"/>
                          <a:ea typeface="宋体"/>
                        </a:rPr>
                        <a:t>优口 良口 中口 差口</a:t>
                      </a:r>
                      <a:endParaRPr lang="zh-CN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237744"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marL="6364605" indent="0"/>
                      <a:r>
                        <a:rPr lang="zh-TW" sz="1400">
                          <a:latin typeface="宋体"/>
                          <a:ea typeface="宋体"/>
                        </a:rPr>
                        <a:t>得分小计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234696">
                <a:tc gridSpan="5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总  分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246888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综合评定等级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400">
                          <a:latin typeface="MingLiU"/>
                          <a:ea typeface="MingLiU"/>
                        </a:rPr>
                        <a:t>优口   良口   中口  差口</a:t>
                      </a:r>
                      <a:endParaRPr lang="zh-CN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vMerge="1">
                  <a:tcPr marL="0" marR="0" marT="0" marB="0"/>
                </a:tc>
              </a:tr>
              <a:tr h="0">
                <a:tc gridSpan="6">
                  <a:txBody>
                    <a:bodyPr>
                      <a:spAutoFit/>
                    </a:bodyPr>
                    <a:p>
                      <a:endParaRPr sz="3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00"/>
                    </a:p>
                  </a:txBody>
                  <a:tcPr marL="0" marR="0" marT="0" marB="0"/>
                </a:tc>
              </a:tr>
              <a:tr h="0">
                <a:tc gridSpan="5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</a:tr>
              <a:tr h="152400">
                <a:tc gridSpan="3">
                  <a:txBody>
                    <a:bodyPr>
                      <a:spAutoFit/>
                    </a:bodyPr>
                    <a:p>
                      <a:pPr marL="3989705" indent="0"/>
                      <a:r>
                        <a:rPr lang="zh-TW" sz="1400">
                          <a:latin typeface="宋体"/>
                          <a:ea typeface="宋体"/>
                        </a:rPr>
                        <a:t>',总体意见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" y="9144"/>
            <a:ext cx="591312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6840"/>
            <a:ext cx="1075944" cy="16642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0312" y="546201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30096" y="1194816"/>
            <a:ext cx="8976360" cy="14081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736600" algn="just">
              <a:lnSpc>
                <a:spcPts val="3865"/>
              </a:lnSpc>
            </a:pPr>
            <a:r>
              <a:rPr lang="zh-TW" sz="3200">
                <a:latin typeface="宋体"/>
                <a:ea typeface="宋体"/>
              </a:rPr>
              <a:t>审核采取</a:t>
            </a:r>
            <a:r>
              <a:rPr lang="zh-TW" sz="3200">
                <a:solidFill>
                  <a:srgbClr val="FF0000"/>
                </a:solidFill>
                <a:latin typeface="宋体"/>
                <a:ea typeface="宋体"/>
              </a:rPr>
              <a:t>定性审核</a:t>
            </a:r>
            <a:r>
              <a:rPr lang="zh-TW" sz="3200">
                <a:latin typeface="宋体"/>
                <a:ea typeface="宋体"/>
              </a:rPr>
              <a:t>与</a:t>
            </a:r>
            <a:r>
              <a:rPr lang="zh-TW" sz="3200">
                <a:solidFill>
                  <a:srgbClr val="FF0000"/>
                </a:solidFill>
                <a:latin typeface="宋体"/>
                <a:ea typeface="宋体"/>
              </a:rPr>
              <a:t>定量审核</a:t>
            </a:r>
            <a:r>
              <a:rPr lang="zh-TW" sz="3200">
                <a:latin typeface="宋体"/>
                <a:ea typeface="宋体"/>
              </a:rPr>
              <a:t>相结合的方式。 定性审核分为</a:t>
            </a:r>
            <a:r>
              <a:rPr lang="zh-CN" sz="3500" b="1">
                <a:latin typeface="Times New Roman" panose="02020503050405090304"/>
                <a:ea typeface="Times New Roman" panose="02020503050405090304"/>
              </a:rPr>
              <a:t>“</a:t>
            </a:r>
            <a:r>
              <a:rPr lang="zh-CN" sz="3200">
                <a:latin typeface="宋体"/>
                <a:ea typeface="宋体"/>
              </a:rPr>
              <a:t>优</a:t>
            </a:r>
            <a:r>
              <a:rPr lang="zh-TW" sz="3500" b="1">
                <a:latin typeface="Times New Roman" panose="02020503050405090304"/>
                <a:ea typeface="Times New Roman" panose="02020503050405090304"/>
              </a:rPr>
              <a:t>”</a:t>
            </a:r>
            <a:r>
              <a:rPr lang="zh-TW" sz="3200">
                <a:latin typeface="宋体"/>
                <a:ea typeface="宋体"/>
              </a:rPr>
              <a:t>、</a:t>
            </a:r>
            <a:r>
              <a:rPr lang="zh-CN" sz="3500" b="1">
                <a:latin typeface="Times New Roman" panose="02020503050405090304"/>
                <a:ea typeface="Times New Roman" panose="02020503050405090304"/>
              </a:rPr>
              <a:t>“</a:t>
            </a:r>
            <a:r>
              <a:rPr lang="zh-CN" sz="3200">
                <a:latin typeface="宋体"/>
                <a:ea typeface="宋体"/>
              </a:rPr>
              <a:t>良</a:t>
            </a:r>
            <a:r>
              <a:rPr lang="zh-TW" sz="3500" b="1">
                <a:latin typeface="Times New Roman" panose="02020503050405090304"/>
                <a:ea typeface="Times New Roman" panose="02020503050405090304"/>
              </a:rPr>
              <a:t>”</a:t>
            </a:r>
            <a:r>
              <a:rPr lang="zh-TW" sz="3200">
                <a:latin typeface="宋体"/>
                <a:ea typeface="宋体"/>
              </a:rPr>
              <a:t>、</a:t>
            </a:r>
            <a:r>
              <a:rPr lang="zh-CN" sz="3500" b="1">
                <a:latin typeface="Times New Roman" panose="02020503050405090304"/>
                <a:ea typeface="Times New Roman" panose="02020503050405090304"/>
              </a:rPr>
              <a:t>“</a:t>
            </a:r>
            <a:r>
              <a:rPr lang="zh-CN" sz="3200">
                <a:latin typeface="宋体"/>
                <a:ea typeface="宋体"/>
              </a:rPr>
              <a:t>中</a:t>
            </a:r>
            <a:r>
              <a:rPr lang="zh-TW" sz="3500" b="1">
                <a:latin typeface="Times New Roman" panose="02020503050405090304"/>
                <a:ea typeface="Times New Roman" panose="02020503050405090304"/>
              </a:rPr>
              <a:t>”</a:t>
            </a:r>
            <a:r>
              <a:rPr lang="zh-TW" sz="3200">
                <a:latin typeface="宋体"/>
                <a:ea typeface="宋体"/>
              </a:rPr>
              <a:t>、</a:t>
            </a:r>
            <a:r>
              <a:rPr lang="zh-CN" sz="3500" b="1">
                <a:latin typeface="Times New Roman" panose="02020503050405090304"/>
                <a:ea typeface="Times New Roman" panose="02020503050405090304"/>
              </a:rPr>
              <a:t>“</a:t>
            </a:r>
            <a:r>
              <a:rPr lang="zh-CN" sz="3200">
                <a:latin typeface="宋体"/>
                <a:ea typeface="宋体"/>
              </a:rPr>
              <a:t>差</a:t>
            </a:r>
            <a:r>
              <a:rPr lang="zh-CN" sz="3500" b="1">
                <a:latin typeface="Times New Roman" panose="02020503050405090304"/>
                <a:ea typeface="Times New Roman" panose="02020503050405090304"/>
              </a:rPr>
              <a:t>”</a:t>
            </a:r>
            <a:r>
              <a:rPr lang="zh-CN" sz="3200">
                <a:latin typeface="宋体"/>
                <a:ea typeface="宋体"/>
              </a:rPr>
              <a:t>四个</a:t>
            </a:r>
            <a:r>
              <a:rPr lang="zh-TW" sz="3200">
                <a:latin typeface="宋体"/>
                <a:ea typeface="宋体"/>
              </a:rPr>
              <a:t>等级</a:t>
            </a:r>
            <a:r>
              <a:rPr lang="zh-TW" sz="3100">
                <a:latin typeface="MingLiU"/>
                <a:ea typeface="MingLiU"/>
              </a:rPr>
              <a:t>。</a:t>
            </a:r>
            <a:endParaRPr lang="zh-TW" sz="3100">
              <a:latin typeface="MingLiU"/>
              <a:ea typeface="MingLiU"/>
            </a:endParaRPr>
          </a:p>
          <a:p>
            <a:pPr marL="662940" indent="0">
              <a:lnSpc>
                <a:spcPts val="3865"/>
              </a:lnSpc>
            </a:pPr>
            <a:r>
              <a:rPr lang="zh-TW" sz="3200">
                <a:latin typeface="宋体"/>
                <a:ea typeface="宋体"/>
              </a:rPr>
              <a:t>其中，填报内容完全符合要求的，定级为</a:t>
            </a:r>
            <a:r>
              <a:rPr lang="zh-CN" sz="3500" b="1">
                <a:latin typeface="Times New Roman" panose="02020503050405090304"/>
                <a:ea typeface="Times New Roman" panose="02020503050405090304"/>
              </a:rPr>
              <a:t>“</a:t>
            </a:r>
            <a:r>
              <a:rPr lang="zh-CN" sz="3200">
                <a:latin typeface="宋体"/>
                <a:ea typeface="宋体"/>
              </a:rPr>
              <a:t>优</a:t>
            </a:r>
            <a:r>
              <a:rPr lang="zh-TW" sz="3500" b="1">
                <a:latin typeface="Times New Roman" panose="02020503050405090304"/>
                <a:ea typeface="Times New Roman" panose="02020503050405090304"/>
              </a:rPr>
              <a:t>”</a:t>
            </a:r>
            <a:r>
              <a:rPr lang="zh-TW" sz="3200">
                <a:latin typeface="宋体"/>
                <a:ea typeface="宋体"/>
              </a:rPr>
              <a:t>;</a:t>
            </a:r>
            <a:endParaRPr lang="zh-TW" sz="3200">
              <a:latin typeface="宋体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7048" y="2645664"/>
            <a:ext cx="8936736" cy="4328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200">
                <a:latin typeface="宋体"/>
                <a:ea typeface="宋体"/>
              </a:rPr>
              <a:t>绝大部分内容符合要求、仅需对个别内容进行修改</a:t>
            </a:r>
            <a:endParaRPr lang="zh-TW" sz="3200">
              <a:latin typeface="宋体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0952" y="3145536"/>
            <a:ext cx="8912352" cy="13990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850"/>
              </a:lnSpc>
            </a:pPr>
            <a:r>
              <a:rPr lang="zh-TW" sz="3200">
                <a:latin typeface="宋体"/>
                <a:ea typeface="宋体"/>
              </a:rPr>
              <a:t>的，定级为</a:t>
            </a:r>
            <a:r>
              <a:rPr lang="zh-CN" sz="3500" b="1">
                <a:latin typeface="Times New Roman" panose="02020503050405090304"/>
                <a:ea typeface="Times New Roman" panose="02020503050405090304"/>
              </a:rPr>
              <a:t>“</a:t>
            </a:r>
            <a:r>
              <a:rPr lang="zh-CN" sz="3200">
                <a:latin typeface="宋体"/>
                <a:ea typeface="宋体"/>
              </a:rPr>
              <a:t>良</a:t>
            </a:r>
            <a:r>
              <a:rPr lang="zh-TW" sz="3500" b="1">
                <a:latin typeface="Times New Roman" panose="02020503050405090304"/>
                <a:ea typeface="Times New Roman" panose="02020503050405090304"/>
              </a:rPr>
              <a:t>”</a:t>
            </a:r>
            <a:r>
              <a:rPr lang="zh-TW" sz="3200">
                <a:latin typeface="宋体"/>
                <a:ea typeface="宋体"/>
              </a:rPr>
              <a:t>；部分内容不符合要求、但通过修 改完善后能够符合要求的，定级为</a:t>
            </a:r>
            <a:r>
              <a:rPr lang="zh-CN" sz="3500" b="1">
                <a:latin typeface="Times New Roman" panose="02020503050405090304"/>
                <a:ea typeface="Times New Roman" panose="02020503050405090304"/>
              </a:rPr>
              <a:t>“</a:t>
            </a:r>
            <a:r>
              <a:rPr lang="zh-CN" sz="3200">
                <a:latin typeface="宋体"/>
                <a:ea typeface="宋体"/>
              </a:rPr>
              <a:t>中</a:t>
            </a:r>
            <a:r>
              <a:rPr lang="zh-TW" sz="3500" b="1">
                <a:latin typeface="Times New Roman" panose="02020503050405090304"/>
                <a:ea typeface="Times New Roman" panose="02020503050405090304"/>
              </a:rPr>
              <a:t>”</a:t>
            </a:r>
            <a:r>
              <a:rPr lang="zh-TW" sz="3200">
                <a:latin typeface="宋体"/>
                <a:ea typeface="宋体"/>
              </a:rPr>
              <a:t>；内容为空 或大部分内容不符合要求的，定级为</a:t>
            </a:r>
            <a:r>
              <a:rPr lang="zh-CN" sz="3500" b="1">
                <a:latin typeface="Times New Roman" panose="02020503050405090304"/>
                <a:ea typeface="Times New Roman" panose="02020503050405090304"/>
              </a:rPr>
              <a:t>“</a:t>
            </a:r>
            <a:r>
              <a:rPr lang="zh-CN" sz="3200">
                <a:latin typeface="宋体"/>
                <a:ea typeface="宋体"/>
              </a:rPr>
              <a:t>差</a:t>
            </a:r>
            <a:r>
              <a:rPr lang="zh-TW" sz="3500" b="1">
                <a:latin typeface="Times New Roman" panose="02020503050405090304"/>
                <a:ea typeface="Times New Roman" panose="02020503050405090304"/>
              </a:rPr>
              <a:t>”</a:t>
            </a:r>
            <a:r>
              <a:rPr lang="zh-TW" sz="3200">
                <a:latin typeface="宋体"/>
                <a:ea typeface="宋体"/>
              </a:rPr>
              <a:t>。</a:t>
            </a:r>
            <a:endParaRPr lang="zh-TW" sz="3200"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52" y="0"/>
            <a:ext cx="1222248" cy="25328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8072" y="402336"/>
            <a:ext cx="9759696" cy="2377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622300">
              <a:lnSpc>
                <a:spcPts val="3225"/>
              </a:lnSpc>
            </a:pPr>
            <a:r>
              <a:rPr lang="zh-TW" sz="2600">
                <a:latin typeface="宋体"/>
                <a:ea typeface="宋体"/>
              </a:rPr>
              <a:t>定量审核按对应等级进行打分，保留一位小数。具体审核方式 如下：</a:t>
            </a:r>
            <a:endParaRPr lang="zh-TW" sz="2600">
              <a:latin typeface="宋体"/>
              <a:ea typeface="宋体"/>
            </a:endParaRPr>
          </a:p>
          <a:p>
            <a:pPr indent="622300">
              <a:lnSpc>
                <a:spcPts val="3225"/>
              </a:lnSpc>
            </a:pPr>
            <a:r>
              <a:rPr lang="zh-TW" sz="2600">
                <a:latin typeface="宋体"/>
                <a:ea typeface="宋体"/>
              </a:rPr>
              <a:t>对一般性项目，采取定性审核的方式。审核主体对每一项审 核内容逐一提出定性审核意见，并根据各项审核情况，汇总确定 </a:t>
            </a:r>
            <a:r>
              <a:rPr lang="zh-CN" sz="2700"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latin typeface="宋体"/>
                <a:ea typeface="宋体"/>
              </a:rPr>
              <a:t>综合</a:t>
            </a:r>
            <a:r>
              <a:rPr lang="zh-TW" sz="2600">
                <a:latin typeface="宋体"/>
                <a:ea typeface="宋体"/>
              </a:rPr>
              <a:t>评定等级</a:t>
            </a:r>
            <a:r>
              <a:rPr lang="zh-TW" sz="2700">
                <a:latin typeface="Arial" panose="020B0604020202090204"/>
                <a:ea typeface="Arial" panose="020B0604020202090204"/>
              </a:rPr>
              <a:t>”</a:t>
            </a:r>
            <a:r>
              <a:rPr lang="zh-TW" sz="2600">
                <a:latin typeface="宋体"/>
                <a:ea typeface="宋体"/>
              </a:rPr>
              <a:t>。确定综合评定等级时</a:t>
            </a:r>
            <a:r>
              <a:rPr lang="zh-TW" sz="2600">
                <a:latin typeface="Microsoft YaHei"/>
                <a:ea typeface="Microsoft YaHei"/>
              </a:rPr>
              <a:t>：</a:t>
            </a:r>
            <a:endParaRPr lang="zh-TW" sz="2600">
              <a:latin typeface="Microsoft YaHei"/>
              <a:ea typeface="Microsoft YaHei"/>
            </a:endParaRPr>
          </a:p>
          <a:p>
            <a:pPr indent="0">
              <a:lnSpc>
                <a:spcPts val="3225"/>
              </a:lnSpc>
            </a:pPr>
            <a:r>
              <a:rPr lang="zh-TW" sz="2600">
                <a:latin typeface="宋体"/>
                <a:ea typeface="宋体"/>
              </a:rPr>
              <a:t>①</a:t>
            </a:r>
            <a:r>
              <a:rPr lang="zh-TW" sz="2700">
                <a:latin typeface="Arial" panose="020B0604020202090204"/>
                <a:ea typeface="Arial" panose="020B0604020202090204"/>
              </a:rPr>
              <a:t>8</a:t>
            </a:r>
            <a:r>
              <a:rPr lang="zh-TW" sz="2600">
                <a:latin typeface="宋体"/>
                <a:ea typeface="宋体"/>
              </a:rPr>
              <a:t>个审核要点中，有</a:t>
            </a:r>
            <a:r>
              <a:rPr lang="zh-TW" sz="2700">
                <a:latin typeface="Arial" panose="020B0604020202090204"/>
                <a:ea typeface="Arial" panose="020B0604020202090204"/>
              </a:rPr>
              <a:t>6</a:t>
            </a:r>
            <a:r>
              <a:rPr lang="zh-TW" sz="2600">
                <a:latin typeface="宋体"/>
                <a:ea typeface="宋体"/>
              </a:rPr>
              <a:t>项及以上为</a:t>
            </a:r>
            <a:r>
              <a:rPr lang="zh-TW" sz="2700">
                <a:latin typeface="Arial" panose="020B0604020202090204"/>
                <a:ea typeface="Arial" panose="020B0604020202090204"/>
              </a:rPr>
              <a:t>“</a:t>
            </a:r>
            <a:r>
              <a:rPr lang="zh-TW" sz="2600">
                <a:latin typeface="宋体"/>
                <a:ea typeface="宋体"/>
              </a:rPr>
              <a:t>优</a:t>
            </a:r>
            <a:r>
              <a:rPr lang="zh-TW" sz="2700">
                <a:latin typeface="Arial" panose="020B0604020202090204"/>
                <a:ea typeface="Arial" panose="020B0604020202090204"/>
              </a:rPr>
              <a:t>”</a:t>
            </a:r>
            <a:r>
              <a:rPr lang="zh-TW" sz="2600">
                <a:latin typeface="宋体"/>
                <a:ea typeface="宋体"/>
              </a:rPr>
              <a:t>、且其他项无</a:t>
            </a:r>
            <a:r>
              <a:rPr lang="zh-TW" sz="2700">
                <a:latin typeface="Arial" panose="020B0604020202090204"/>
                <a:ea typeface="Arial" panose="020B0604020202090204"/>
              </a:rPr>
              <a:t>“</a:t>
            </a:r>
            <a:r>
              <a:rPr lang="zh-TW" sz="2600">
                <a:latin typeface="宋体"/>
                <a:ea typeface="宋体"/>
              </a:rPr>
              <a:t>中</a:t>
            </a:r>
            <a:r>
              <a:rPr lang="zh-TW" sz="2700">
                <a:latin typeface="Arial" panose="020B0604020202090204"/>
                <a:ea typeface="Arial" panose="020B0604020202090204"/>
              </a:rPr>
              <a:t>”</a:t>
            </a:r>
            <a:r>
              <a:rPr lang="zh-TW" sz="2600">
                <a:latin typeface="宋体"/>
                <a:ea typeface="宋体"/>
              </a:rPr>
              <a:t>、</a:t>
            </a:r>
            <a:r>
              <a:rPr lang="zh-CN" sz="2700"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latin typeface="宋体"/>
                <a:ea typeface="宋体"/>
              </a:rPr>
              <a:t>差</a:t>
            </a:r>
            <a:r>
              <a:rPr lang="zh-CN" sz="2700">
                <a:latin typeface="Arial" panose="020B0604020202090204"/>
                <a:ea typeface="Arial" panose="020B0604020202090204"/>
              </a:rPr>
              <a:t>”</a:t>
            </a:r>
            <a:endParaRPr lang="zh-CN" sz="2700">
              <a:latin typeface="Arial" panose="020B0604020202090204"/>
              <a:ea typeface="Arial" panose="020B060402020209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8072" y="2840736"/>
            <a:ext cx="9762744" cy="11551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57200"/>
            <a:r>
              <a:rPr lang="zh-TW" sz="2600">
                <a:latin typeface="宋体"/>
                <a:ea typeface="宋体"/>
              </a:rPr>
              <a:t>级的，方可定级为</a:t>
            </a:r>
            <a:r>
              <a:rPr lang="zh-TW" sz="2700">
                <a:latin typeface="Arial" panose="020B0604020202090204"/>
                <a:ea typeface="Arial" panose="020B0604020202090204"/>
              </a:rPr>
              <a:t>“</a:t>
            </a:r>
            <a:r>
              <a:rPr lang="zh-TW" sz="2600">
                <a:latin typeface="宋体"/>
                <a:ea typeface="宋体"/>
              </a:rPr>
              <a:t>优</a:t>
            </a:r>
            <a:r>
              <a:rPr lang="zh-TW" sz="2700">
                <a:latin typeface="Arial" panose="020B0604020202090204"/>
                <a:ea typeface="Arial" panose="020B0604020202090204"/>
              </a:rPr>
              <a:t>”</a:t>
            </a:r>
            <a:r>
              <a:rPr lang="zh-TW" sz="2600">
                <a:latin typeface="宋体"/>
                <a:ea typeface="宋体"/>
              </a:rPr>
              <a:t>；</a:t>
            </a:r>
            <a:endParaRPr lang="zh-TW" sz="2600">
              <a:latin typeface="宋体"/>
              <a:ea typeface="宋体"/>
            </a:endParaRPr>
          </a:p>
          <a:p>
            <a:pPr marL="421005" indent="-457200">
              <a:lnSpc>
                <a:spcPts val="3385"/>
              </a:lnSpc>
            </a:pPr>
            <a:r>
              <a:rPr lang="zh-TW" sz="2600">
                <a:latin typeface="宋体"/>
                <a:ea typeface="宋体"/>
              </a:rPr>
              <a:t>②有</a:t>
            </a:r>
            <a:r>
              <a:rPr lang="zh-TW" sz="2700">
                <a:latin typeface="Arial" panose="020B0604020202090204"/>
                <a:ea typeface="Arial" panose="020B0604020202090204"/>
              </a:rPr>
              <a:t>6</a:t>
            </a:r>
            <a:r>
              <a:rPr lang="zh-TW" sz="2600">
                <a:latin typeface="宋体"/>
                <a:ea typeface="宋体"/>
              </a:rPr>
              <a:t>项及以上为</a:t>
            </a:r>
            <a:r>
              <a:rPr lang="zh-CN" sz="2700"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latin typeface="宋体"/>
                <a:ea typeface="宋体"/>
              </a:rPr>
              <a:t>良</a:t>
            </a:r>
            <a:r>
              <a:rPr lang="zh-CN" sz="2700">
                <a:latin typeface="Arial" panose="020B0604020202090204"/>
                <a:ea typeface="Arial" panose="020B0604020202090204"/>
              </a:rPr>
              <a:t>”</a:t>
            </a:r>
            <a:r>
              <a:rPr lang="zh-CN" sz="2600">
                <a:latin typeface="宋体"/>
                <a:ea typeface="宋体"/>
              </a:rPr>
              <a:t>及</a:t>
            </a:r>
            <a:r>
              <a:rPr lang="zh-TW" sz="2600">
                <a:latin typeface="宋体"/>
                <a:ea typeface="宋体"/>
              </a:rPr>
              <a:t>以上、且其他项无</a:t>
            </a:r>
            <a:r>
              <a:rPr lang="zh-CN" sz="2700"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latin typeface="宋体"/>
                <a:ea typeface="宋体"/>
              </a:rPr>
              <a:t>差</a:t>
            </a:r>
            <a:r>
              <a:rPr lang="zh-CN" sz="2700">
                <a:latin typeface="Arial" panose="020B0604020202090204"/>
                <a:ea typeface="Arial" panose="020B0604020202090204"/>
              </a:rPr>
              <a:t>”</a:t>
            </a:r>
            <a:r>
              <a:rPr lang="zh-TW" sz="2600">
                <a:latin typeface="宋体"/>
                <a:ea typeface="宋体"/>
              </a:rPr>
              <a:t>级的，方可定级为 </a:t>
            </a:r>
            <a:r>
              <a:rPr lang="zh-CN" sz="2700"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latin typeface="宋体"/>
                <a:ea typeface="宋体"/>
              </a:rPr>
              <a:t>良</a:t>
            </a:r>
            <a:r>
              <a:rPr lang="en-US" sz="2700">
                <a:latin typeface="Arial" panose="020B0604020202090204"/>
              </a:rPr>
              <a:t>"</a:t>
            </a:r>
            <a:r>
              <a:rPr lang="en-US" sz="2600">
                <a:latin typeface="宋体"/>
              </a:rPr>
              <a:t>；</a:t>
            </a:r>
            <a:endParaRPr lang="en-US" sz="2600">
              <a:latin typeface="宋体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8072" y="4059936"/>
            <a:ext cx="7528560" cy="3474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宋体"/>
                <a:ea typeface="宋体"/>
              </a:rPr>
              <a:t>③有</a:t>
            </a:r>
            <a:r>
              <a:rPr lang="zh-TW" sz="2700">
                <a:latin typeface="Arial" panose="020B0604020202090204"/>
                <a:ea typeface="Arial" panose="020B0604020202090204"/>
              </a:rPr>
              <a:t>6</a:t>
            </a:r>
            <a:r>
              <a:rPr lang="zh-TW" sz="2600">
                <a:latin typeface="宋体"/>
                <a:ea typeface="宋体"/>
              </a:rPr>
              <a:t>项及以上为</a:t>
            </a:r>
            <a:r>
              <a:rPr lang="zh-CN" sz="2700"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latin typeface="宋体"/>
                <a:ea typeface="宋体"/>
              </a:rPr>
              <a:t>中</a:t>
            </a:r>
            <a:r>
              <a:rPr lang="zh-CN" sz="2700">
                <a:latin typeface="Arial" panose="020B0604020202090204"/>
                <a:ea typeface="Arial" panose="020B0604020202090204"/>
              </a:rPr>
              <a:t>”</a:t>
            </a:r>
            <a:r>
              <a:rPr lang="zh-CN" sz="2600">
                <a:latin typeface="宋体"/>
                <a:ea typeface="宋体"/>
              </a:rPr>
              <a:t>及以</a:t>
            </a:r>
            <a:r>
              <a:rPr lang="zh-TW" sz="2600">
                <a:latin typeface="宋体"/>
                <a:ea typeface="宋体"/>
              </a:rPr>
              <a:t>上的，方可定级为</a:t>
            </a:r>
            <a:r>
              <a:rPr lang="zh-TW" sz="2700">
                <a:latin typeface="Arial" panose="020B0604020202090204"/>
                <a:ea typeface="Arial" panose="020B0604020202090204"/>
              </a:rPr>
              <a:t>“</a:t>
            </a:r>
            <a:r>
              <a:rPr lang="zh-TW" sz="2600">
                <a:latin typeface="宋体"/>
                <a:ea typeface="宋体"/>
              </a:rPr>
              <a:t>中</a:t>
            </a:r>
            <a:r>
              <a:rPr lang="zh-TW" sz="2700">
                <a:latin typeface="Arial" panose="020B0604020202090204"/>
                <a:ea typeface="Arial" panose="020B0604020202090204"/>
              </a:rPr>
              <a:t>”</a:t>
            </a:r>
            <a:r>
              <a:rPr lang="zh-TW" sz="2600">
                <a:latin typeface="宋体"/>
                <a:ea typeface="宋体"/>
              </a:rPr>
              <a:t>。</a:t>
            </a:r>
            <a:endParaRPr lang="zh-TW" sz="2600">
              <a:latin typeface="宋体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41120" y="4870704"/>
            <a:ext cx="9525000" cy="7467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622300">
              <a:lnSpc>
                <a:spcPts val="3290"/>
              </a:lnSpc>
            </a:pPr>
            <a:r>
              <a:rPr lang="zh-TW" sz="2600">
                <a:latin typeface="宋体"/>
                <a:ea typeface="宋体"/>
              </a:rPr>
              <a:t>同时，在本表</a:t>
            </a:r>
            <a:r>
              <a:rPr lang="zh-TW" sz="2700">
                <a:latin typeface="Arial" panose="020B0604020202090204"/>
                <a:ea typeface="Arial" panose="020B0604020202090204"/>
              </a:rPr>
              <a:t>“</a:t>
            </a:r>
            <a:r>
              <a:rPr lang="zh-TW" sz="2600">
                <a:latin typeface="宋体"/>
                <a:ea typeface="宋体"/>
              </a:rPr>
              <a:t>总体意见</a:t>
            </a:r>
            <a:r>
              <a:rPr lang="zh-CN" sz="2700">
                <a:latin typeface="Arial" panose="020B0604020202090204"/>
                <a:ea typeface="Arial" panose="020B0604020202090204"/>
              </a:rPr>
              <a:t>”</a:t>
            </a:r>
            <a:r>
              <a:rPr lang="zh-CN" sz="2600">
                <a:latin typeface="宋体"/>
                <a:ea typeface="宋体"/>
              </a:rPr>
              <a:t>栏</a:t>
            </a:r>
            <a:r>
              <a:rPr lang="zh-TW" sz="2600">
                <a:latin typeface="宋体"/>
                <a:ea typeface="宋体"/>
              </a:rPr>
              <a:t>中对该项目绩效目标的修改完善、 预算安排等提出意见。</a:t>
            </a:r>
            <a:endParaRPr lang="zh-TW" sz="2600"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38072" y="984504"/>
            <a:ext cx="9067800" cy="1566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635000" algn="just">
              <a:lnSpc>
                <a:spcPts val="3120"/>
              </a:lnSpc>
            </a:pPr>
            <a:r>
              <a:rPr lang="zh-TW" sz="2600">
                <a:latin typeface="宋体"/>
                <a:ea typeface="宋体"/>
              </a:rPr>
              <a:t>对重点项目，采取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定性审核</a:t>
            </a:r>
            <a:r>
              <a:rPr lang="zh-TW" sz="2600">
                <a:latin typeface="宋体"/>
                <a:ea typeface="宋体"/>
              </a:rPr>
              <a:t>和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定量审核</a:t>
            </a:r>
            <a:r>
              <a:rPr lang="zh-TW" sz="2600">
                <a:latin typeface="宋体"/>
                <a:ea typeface="宋体"/>
              </a:rPr>
              <a:t>相结合的方式。审 核主体对每一项审核内容提出定性审核意见，并进行打分。</a:t>
            </a:r>
            <a:endParaRPr lang="zh-TW" sz="2600">
              <a:latin typeface="宋体"/>
              <a:ea typeface="宋体"/>
            </a:endParaRPr>
          </a:p>
          <a:p>
            <a:pPr indent="0" algn="just">
              <a:lnSpc>
                <a:spcPts val="3120"/>
              </a:lnSpc>
            </a:pPr>
            <a:r>
              <a:rPr lang="zh-TW" sz="2600">
                <a:latin typeface="宋体"/>
                <a:ea typeface="宋体"/>
              </a:rPr>
              <a:t>① 定性审核为</a:t>
            </a:r>
            <a:r>
              <a:rPr lang="zh-CN" sz="2700"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latin typeface="宋体"/>
                <a:ea typeface="宋体"/>
              </a:rPr>
              <a:t>优</a:t>
            </a:r>
            <a:r>
              <a:rPr lang="zh-CN" sz="2700">
                <a:latin typeface="Arial" panose="020B0604020202090204"/>
                <a:ea typeface="Arial" panose="020B0604020202090204"/>
              </a:rPr>
              <a:t>”</a:t>
            </a:r>
            <a:r>
              <a:rPr lang="zh-CN" sz="2600">
                <a:latin typeface="宋体"/>
                <a:ea typeface="宋体"/>
              </a:rPr>
              <a:t>的，</a:t>
            </a:r>
            <a:r>
              <a:rPr lang="zh-TW" sz="2600">
                <a:latin typeface="宋体"/>
                <a:ea typeface="宋体"/>
              </a:rPr>
              <a:t>得该项分值的</a:t>
            </a:r>
            <a:r>
              <a:rPr lang="zh-TW" sz="2700">
                <a:latin typeface="Arial" panose="020B0604020202090204"/>
                <a:ea typeface="Arial" panose="020B0604020202090204"/>
              </a:rPr>
              <a:t>90-100%</a:t>
            </a:r>
            <a:r>
              <a:rPr lang="zh-TW" sz="2600">
                <a:latin typeface="宋体"/>
                <a:ea typeface="宋体"/>
              </a:rPr>
              <a:t>；</a:t>
            </a:r>
            <a:endParaRPr lang="zh-TW" sz="2600">
              <a:latin typeface="宋体"/>
              <a:ea typeface="宋体"/>
            </a:endParaRPr>
          </a:p>
          <a:p>
            <a:pPr indent="0" algn="just">
              <a:lnSpc>
                <a:spcPts val="3120"/>
              </a:lnSpc>
            </a:pPr>
            <a:r>
              <a:rPr lang="zh-TW" sz="2600">
                <a:latin typeface="宋体"/>
                <a:ea typeface="宋体"/>
              </a:rPr>
              <a:t>② 定性审核为</a:t>
            </a:r>
            <a:r>
              <a:rPr lang="zh-CN" sz="2700"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latin typeface="宋体"/>
                <a:ea typeface="宋体"/>
              </a:rPr>
              <a:t>良</a:t>
            </a:r>
            <a:r>
              <a:rPr lang="zh-CN" sz="2700">
                <a:latin typeface="Arial" panose="020B0604020202090204"/>
                <a:ea typeface="Arial" panose="020B0604020202090204"/>
              </a:rPr>
              <a:t>”</a:t>
            </a:r>
            <a:r>
              <a:rPr lang="zh-CN" sz="2600">
                <a:latin typeface="宋体"/>
                <a:ea typeface="宋体"/>
              </a:rPr>
              <a:t>的，</a:t>
            </a:r>
            <a:r>
              <a:rPr lang="zh-TW" sz="2600">
                <a:latin typeface="宋体"/>
                <a:ea typeface="宋体"/>
              </a:rPr>
              <a:t>得该项分值的</a:t>
            </a:r>
            <a:r>
              <a:rPr lang="zh-TW" sz="2700">
                <a:latin typeface="Arial" panose="020B0604020202090204"/>
                <a:ea typeface="Arial" panose="020B0604020202090204"/>
              </a:rPr>
              <a:t>80-89%</a:t>
            </a:r>
            <a:r>
              <a:rPr lang="zh-TW" sz="2600">
                <a:latin typeface="宋体"/>
                <a:ea typeface="宋体"/>
              </a:rPr>
              <a:t>；</a:t>
            </a:r>
            <a:endParaRPr lang="zh-TW" sz="2600">
              <a:latin typeface="宋体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8072" y="2612136"/>
            <a:ext cx="7028688" cy="7528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2600">
                <a:latin typeface="宋体"/>
                <a:ea typeface="宋体"/>
              </a:rPr>
              <a:t>③ 定性审核为</a:t>
            </a:r>
            <a:r>
              <a:rPr lang="zh-CN" sz="2700"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latin typeface="宋体"/>
                <a:ea typeface="宋体"/>
              </a:rPr>
              <a:t>中'</a:t>
            </a:r>
            <a:r>
              <a:rPr lang="zh-TW" sz="2600">
                <a:latin typeface="宋体"/>
                <a:ea typeface="宋体"/>
              </a:rPr>
              <a:t>'的，得该项分值的</a:t>
            </a:r>
            <a:r>
              <a:rPr lang="zh-TW" sz="2700">
                <a:latin typeface="Arial" panose="020B0604020202090204"/>
                <a:ea typeface="Arial" panose="020B0604020202090204"/>
              </a:rPr>
              <a:t>60-79%</a:t>
            </a:r>
            <a:r>
              <a:rPr lang="zh-TW" sz="2600">
                <a:latin typeface="宋体"/>
                <a:ea typeface="宋体"/>
              </a:rPr>
              <a:t>；</a:t>
            </a:r>
            <a:endParaRPr lang="zh-TW" sz="2600">
              <a:latin typeface="宋体"/>
              <a:ea typeface="宋体"/>
            </a:endParaRPr>
          </a:p>
          <a:p>
            <a:pPr indent="0" algn="just"/>
            <a:r>
              <a:rPr lang="zh-TW" sz="2600">
                <a:latin typeface="宋体"/>
                <a:ea typeface="宋体"/>
              </a:rPr>
              <a:t>④ 定性审核为</a:t>
            </a:r>
            <a:r>
              <a:rPr lang="zh-CN" sz="2700"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latin typeface="宋体"/>
                <a:ea typeface="宋体"/>
              </a:rPr>
              <a:t>差</a:t>
            </a:r>
            <a:r>
              <a:rPr lang="zh-CN" sz="2700">
                <a:latin typeface="Arial" panose="020B0604020202090204"/>
                <a:ea typeface="Arial" panose="020B0604020202090204"/>
              </a:rPr>
              <a:t>”</a:t>
            </a:r>
            <a:r>
              <a:rPr lang="zh-CN" sz="2600">
                <a:latin typeface="宋体"/>
                <a:ea typeface="宋体"/>
              </a:rPr>
              <a:t>的，</a:t>
            </a:r>
            <a:r>
              <a:rPr lang="zh-TW" sz="2600">
                <a:latin typeface="宋体"/>
                <a:ea typeface="宋体"/>
              </a:rPr>
              <a:t>得该项分值的</a:t>
            </a:r>
            <a:r>
              <a:rPr lang="zh-TW" sz="2700">
                <a:latin typeface="Arial" panose="020B0604020202090204"/>
                <a:ea typeface="Arial" panose="020B0604020202090204"/>
              </a:rPr>
              <a:t>59%</a:t>
            </a:r>
            <a:r>
              <a:rPr lang="zh-TW" sz="2600">
                <a:latin typeface="宋体"/>
                <a:ea typeface="宋体"/>
              </a:rPr>
              <a:t>以下。</a:t>
            </a:r>
            <a:endParaRPr lang="zh-TW" sz="2600">
              <a:latin typeface="宋体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1120" y="3831336"/>
            <a:ext cx="9311640" cy="1962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635000" algn="just">
              <a:lnSpc>
                <a:spcPts val="3160"/>
              </a:lnSpc>
            </a:pPr>
            <a:r>
              <a:rPr lang="zh-TW" sz="2600">
                <a:latin typeface="宋体"/>
                <a:ea typeface="宋体"/>
              </a:rPr>
              <a:t>各项审核内容完成后，根据项目审核总分，确定</a:t>
            </a:r>
            <a:r>
              <a:rPr lang="zh-CN" sz="2700"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latin typeface="宋体"/>
                <a:ea typeface="宋体"/>
              </a:rPr>
              <a:t>综</a:t>
            </a:r>
            <a:r>
              <a:rPr lang="zh-TW" sz="2600">
                <a:latin typeface="宋体"/>
                <a:ea typeface="宋体"/>
              </a:rPr>
              <a:t>合评定 等级</a:t>
            </a:r>
            <a:r>
              <a:rPr lang="zh-TW" sz="2700">
                <a:latin typeface="Arial" panose="020B0604020202090204"/>
                <a:ea typeface="Arial" panose="020B0604020202090204"/>
              </a:rPr>
              <a:t>”</a:t>
            </a:r>
            <a:r>
              <a:rPr lang="zh-TW" sz="2600">
                <a:latin typeface="宋体"/>
                <a:ea typeface="宋体"/>
              </a:rPr>
              <a:t>。总得分在</a:t>
            </a:r>
            <a:r>
              <a:rPr lang="zh-TW" sz="2700">
                <a:latin typeface="Arial" panose="020B0604020202090204"/>
                <a:ea typeface="Arial" panose="020B0604020202090204"/>
              </a:rPr>
              <a:t>90</a:t>
            </a:r>
            <a:r>
              <a:rPr lang="zh-TW" sz="2600">
                <a:latin typeface="宋体"/>
                <a:ea typeface="宋体"/>
              </a:rPr>
              <a:t>分以上的为</a:t>
            </a:r>
            <a:r>
              <a:rPr lang="zh-TW" sz="2700">
                <a:latin typeface="Arial" panose="020B0604020202090204"/>
                <a:ea typeface="Arial" panose="020B0604020202090204"/>
              </a:rPr>
              <a:t>“</a:t>
            </a:r>
            <a:r>
              <a:rPr lang="zh-TW" sz="2600">
                <a:latin typeface="宋体"/>
                <a:ea typeface="宋体"/>
              </a:rPr>
              <a:t>优</a:t>
            </a:r>
            <a:r>
              <a:rPr lang="zh-TW" sz="2700">
                <a:latin typeface="Arial" panose="020B0604020202090204"/>
                <a:ea typeface="Arial" panose="020B0604020202090204"/>
              </a:rPr>
              <a:t>”</a:t>
            </a:r>
            <a:r>
              <a:rPr lang="zh-TW" sz="2600">
                <a:latin typeface="宋体"/>
                <a:ea typeface="宋体"/>
              </a:rPr>
              <a:t>；在</a:t>
            </a:r>
            <a:r>
              <a:rPr lang="zh-TW" sz="2700">
                <a:latin typeface="Arial" panose="020B0604020202090204"/>
                <a:ea typeface="Arial" panose="020B0604020202090204"/>
              </a:rPr>
              <a:t>80</a:t>
            </a:r>
            <a:r>
              <a:rPr lang="zh-TW" sz="2600">
                <a:latin typeface="宋体"/>
                <a:ea typeface="宋体"/>
              </a:rPr>
              <a:t>分至</a:t>
            </a:r>
            <a:r>
              <a:rPr lang="zh-TW" sz="2700">
                <a:latin typeface="Arial" panose="020B0604020202090204"/>
                <a:ea typeface="Arial" panose="020B0604020202090204"/>
              </a:rPr>
              <a:t>90</a:t>
            </a:r>
            <a:r>
              <a:rPr lang="zh-TW" sz="2600">
                <a:latin typeface="宋体"/>
                <a:ea typeface="宋体"/>
              </a:rPr>
              <a:t>分（不含， 下同）之间的为</a:t>
            </a:r>
            <a:r>
              <a:rPr lang="zh-TW" sz="2700">
                <a:latin typeface="Arial" panose="020B0604020202090204"/>
                <a:ea typeface="Arial" panose="020B0604020202090204"/>
              </a:rPr>
              <a:t>“</a:t>
            </a:r>
            <a:r>
              <a:rPr lang="zh-TW" sz="2600">
                <a:latin typeface="宋体"/>
                <a:ea typeface="宋体"/>
              </a:rPr>
              <a:t>良</a:t>
            </a:r>
            <a:r>
              <a:rPr lang="zh-TW" sz="2700">
                <a:latin typeface="Arial" panose="020B0604020202090204"/>
                <a:ea typeface="Arial" panose="020B0604020202090204"/>
              </a:rPr>
              <a:t>”</a:t>
            </a:r>
            <a:r>
              <a:rPr lang="zh-TW" sz="2600">
                <a:latin typeface="宋体"/>
                <a:ea typeface="宋体"/>
              </a:rPr>
              <a:t>；在</a:t>
            </a:r>
            <a:r>
              <a:rPr lang="zh-TW" sz="2700">
                <a:latin typeface="Arial" panose="020B0604020202090204"/>
                <a:ea typeface="Arial" panose="020B0604020202090204"/>
              </a:rPr>
              <a:t>60</a:t>
            </a:r>
            <a:r>
              <a:rPr lang="zh-TW" sz="2600">
                <a:latin typeface="宋体"/>
                <a:ea typeface="宋体"/>
              </a:rPr>
              <a:t>分至</a:t>
            </a:r>
            <a:r>
              <a:rPr lang="zh-TW" sz="2700">
                <a:latin typeface="Arial" panose="020B0604020202090204"/>
                <a:ea typeface="Arial" panose="020B0604020202090204"/>
              </a:rPr>
              <a:t>80</a:t>
            </a:r>
            <a:r>
              <a:rPr lang="zh-TW" sz="2600">
                <a:latin typeface="宋体"/>
                <a:ea typeface="宋体"/>
              </a:rPr>
              <a:t>分之间的为</a:t>
            </a:r>
            <a:r>
              <a:rPr lang="zh-TW" sz="2700">
                <a:latin typeface="Arial" panose="020B0604020202090204"/>
                <a:ea typeface="Arial" panose="020B0604020202090204"/>
              </a:rPr>
              <a:t>“</a:t>
            </a:r>
            <a:r>
              <a:rPr lang="zh-TW" sz="2600">
                <a:latin typeface="宋体"/>
                <a:ea typeface="宋体"/>
              </a:rPr>
              <a:t>中</a:t>
            </a:r>
            <a:r>
              <a:rPr lang="zh-TW" sz="2700">
                <a:latin typeface="Arial" panose="020B0604020202090204"/>
                <a:ea typeface="Arial" panose="020B0604020202090204"/>
              </a:rPr>
              <a:t>”</a:t>
            </a:r>
            <a:r>
              <a:rPr lang="zh-TW" sz="2600">
                <a:latin typeface="宋体"/>
                <a:ea typeface="宋体"/>
              </a:rPr>
              <a:t>；低于</a:t>
            </a:r>
            <a:r>
              <a:rPr lang="zh-TW" sz="2700">
                <a:latin typeface="Arial" panose="020B0604020202090204"/>
                <a:ea typeface="Arial" panose="020B0604020202090204"/>
              </a:rPr>
              <a:t>60</a:t>
            </a:r>
            <a:r>
              <a:rPr lang="zh-TW" sz="2600">
                <a:latin typeface="宋体"/>
                <a:ea typeface="宋体"/>
              </a:rPr>
              <a:t>分 的为</a:t>
            </a:r>
            <a:r>
              <a:rPr lang="zh-TW" sz="2700">
                <a:latin typeface="Arial" panose="020B0604020202090204"/>
                <a:ea typeface="Arial" panose="020B0604020202090204"/>
              </a:rPr>
              <a:t>“</a:t>
            </a:r>
            <a:r>
              <a:rPr lang="zh-TW" sz="2600">
                <a:latin typeface="宋体"/>
                <a:ea typeface="宋体"/>
              </a:rPr>
              <a:t>差</a:t>
            </a:r>
            <a:r>
              <a:rPr lang="zh-TW" sz="2700">
                <a:latin typeface="Arial" panose="020B0604020202090204"/>
                <a:ea typeface="Arial" panose="020B0604020202090204"/>
              </a:rPr>
              <a:t>”</a:t>
            </a:r>
            <a:r>
              <a:rPr lang="zh-TW" sz="2600">
                <a:latin typeface="宋体"/>
                <a:ea typeface="宋体"/>
              </a:rPr>
              <a:t>。同时，在本表</a:t>
            </a:r>
            <a:r>
              <a:rPr lang="zh-TW" sz="2700">
                <a:latin typeface="Arial" panose="020B0604020202090204"/>
                <a:ea typeface="Arial" panose="020B0604020202090204"/>
              </a:rPr>
              <a:t>“</a:t>
            </a:r>
            <a:r>
              <a:rPr lang="zh-TW" sz="2600">
                <a:latin typeface="宋体"/>
                <a:ea typeface="宋体"/>
              </a:rPr>
              <a:t>总体意见</a:t>
            </a:r>
            <a:r>
              <a:rPr lang="zh-CN" sz="2700">
                <a:latin typeface="Arial" panose="020B0604020202090204"/>
                <a:ea typeface="Arial" panose="020B0604020202090204"/>
              </a:rPr>
              <a:t>”</a:t>
            </a:r>
            <a:r>
              <a:rPr lang="zh-CN" sz="2600">
                <a:latin typeface="宋体"/>
                <a:ea typeface="宋体"/>
              </a:rPr>
              <a:t>栏中</a:t>
            </a:r>
            <a:r>
              <a:rPr lang="zh-TW" sz="2600">
                <a:latin typeface="宋体"/>
                <a:ea typeface="宋体"/>
              </a:rPr>
              <a:t>对该项目绩效目标的 修改完善、预算安排等提出意见。</a:t>
            </a:r>
            <a:endParaRPr lang="zh-TW" sz="2600"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52" y="0"/>
            <a:ext cx="1222248" cy="2545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25880" y="2788920"/>
            <a:ext cx="9936480" cy="6888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127000" algn="just"/>
            <a:r>
              <a:rPr lang="en-US" sz="8400" cap="small">
                <a:solidFill>
                  <a:srgbClr val="D2B04A"/>
                </a:solidFill>
                <a:latin typeface="Arial" panose="020B0604020202090204"/>
              </a:rPr>
              <a:t>pa”</a:t>
            </a:r>
            <a:r>
              <a:rPr lang="en-US" sz="5400" b="1">
                <a:solidFill>
                  <a:srgbClr val="D2B04A"/>
                </a:solidFill>
                <a:latin typeface="Microsoft YaHei"/>
              </a:rPr>
              <a:t> m</a:t>
            </a:r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部门整体绩效目标填报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6096"/>
            <a:ext cx="588264" cy="1539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52" y="0"/>
            <a:ext cx="1222248" cy="68488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32" y="6355080"/>
            <a:ext cx="420624" cy="3505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71928" y="323088"/>
            <a:ext cx="1923288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部门（单位）整体绩效目标申报表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08960" y="533400"/>
            <a:ext cx="646176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>
                <a:latin typeface="Courier New" panose="02070309020205020404"/>
              </a:rPr>
              <a:t>C20XX</a:t>
            </a:r>
            <a:r>
              <a:rPr lang="zh-TW" sz="1000">
                <a:latin typeface="SimHei"/>
                <a:ea typeface="SimHei"/>
              </a:rPr>
              <a:t>年度）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8952" y="746760"/>
            <a:ext cx="1039368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部门（单位）名称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5440" y="960120"/>
            <a:ext cx="371856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000">
                <a:latin typeface="SimHei"/>
                <a:ea typeface="SimHei"/>
              </a:rPr>
              <a:t>目标</a:t>
            </a:r>
            <a:r>
              <a:rPr lang="zh-TW" sz="1200">
                <a:latin typeface="Courier New" panose="02070309020205020404"/>
                <a:ea typeface="Courier New" panose="02070309020205020404"/>
              </a:rPr>
              <a:t>1 </a:t>
            </a:r>
            <a:r>
              <a:rPr lang="zh-TW" sz="1000">
                <a:latin typeface="SimHei"/>
                <a:ea typeface="SimHei"/>
              </a:rPr>
              <a:t>: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904" y="1271016"/>
            <a:ext cx="789432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年度履职目标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5440" y="1170432"/>
            <a:ext cx="371856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1000">
                <a:latin typeface="SimHei"/>
                <a:ea typeface="SimHei"/>
              </a:rPr>
              <a:t>目标</a:t>
            </a:r>
            <a:r>
              <a:rPr lang="zh-TW" sz="1200">
                <a:latin typeface="Courier New" panose="02070309020205020404"/>
                <a:ea typeface="Courier New" panose="02070309020205020404"/>
              </a:rPr>
              <a:t>2</a:t>
            </a:r>
            <a:r>
              <a:rPr lang="zh-TW" sz="1000">
                <a:latin typeface="SimHei"/>
                <a:ea typeface="SimHei"/>
              </a:rPr>
              <a:t>:</a:t>
            </a:r>
            <a:endParaRPr lang="zh-TW" sz="1000">
              <a:latin typeface="SimHei"/>
              <a:ea typeface="SimHei"/>
            </a:endParaRPr>
          </a:p>
          <a:p>
            <a:pPr indent="0" algn="just"/>
            <a:r>
              <a:rPr lang="zh-TW" sz="1000">
                <a:latin typeface="SimHei"/>
                <a:ea typeface="SimHei"/>
              </a:rPr>
              <a:t>目标</a:t>
            </a:r>
            <a:r>
              <a:rPr lang="zh-TW" sz="1200">
                <a:latin typeface="Courier New" panose="02070309020205020404"/>
                <a:ea typeface="Courier New" panose="02070309020205020404"/>
              </a:rPr>
              <a:t>3</a:t>
            </a:r>
            <a:r>
              <a:rPr lang="zh-TW" sz="1200">
                <a:latin typeface="宋体"/>
                <a:ea typeface="宋体"/>
              </a:rPr>
              <a:t>：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10256" y="1798320"/>
            <a:ext cx="2782824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任务名称              主要内容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00200" y="2014728"/>
            <a:ext cx="320040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000">
                <a:latin typeface="SimHei"/>
                <a:ea typeface="SimHei"/>
              </a:rPr>
              <a:t>任务</a:t>
            </a:r>
            <a:r>
              <a:rPr lang="zh-TW" sz="1200">
                <a:latin typeface="Courier New" panose="02070309020205020404"/>
                <a:ea typeface="Courier New" panose="02070309020205020404"/>
              </a:rPr>
              <a:t>1</a:t>
            </a:r>
            <a:endParaRPr lang="zh-TW" sz="1200">
              <a:latin typeface="Courier New" panose="02070309020205020404"/>
              <a:ea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5904" y="2221992"/>
            <a:ext cx="1182624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年度主要任务任务</a:t>
            </a:r>
            <a:r>
              <a:rPr lang="zh-TW" sz="1200">
                <a:latin typeface="Courier New" panose="02070309020205020404"/>
                <a:ea typeface="Courier New" panose="02070309020205020404"/>
              </a:rPr>
              <a:t>2</a:t>
            </a:r>
            <a:endParaRPr lang="zh-TW" sz="1200">
              <a:latin typeface="Courier New" panose="02070309020205020404"/>
              <a:ea typeface="Courier New" panose="020703090202050204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00200" y="2435352"/>
            <a:ext cx="338328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000">
                <a:latin typeface="SimHei"/>
                <a:ea typeface="SimHei"/>
              </a:rPr>
              <a:t>任务</a:t>
            </a:r>
            <a:r>
              <a:rPr lang="zh-TW" sz="1200">
                <a:latin typeface="Courier New" panose="02070309020205020404"/>
                <a:ea typeface="Courier New" panose="02070309020205020404"/>
              </a:rPr>
              <a:t>3</a:t>
            </a:r>
            <a:endParaRPr lang="zh-TW" sz="1200">
              <a:latin typeface="Courier New" panose="02070309020205020404"/>
              <a:ea typeface="Courier New" panose="020703090202050204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32304" y="2852928"/>
            <a:ext cx="1219200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部门预算总额（万元）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12848" y="3066288"/>
            <a:ext cx="1731264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Courier New" panose="02070309020205020404"/>
                <a:ea typeface="Courier New" panose="02070309020205020404"/>
              </a:rPr>
              <a:t>1</a:t>
            </a:r>
            <a:r>
              <a:rPr lang="zh-TW" sz="1000">
                <a:latin typeface="SimHei"/>
                <a:ea typeface="SimHei"/>
              </a:rPr>
              <a:t>.资金来源：</a:t>
            </a:r>
            <a:r>
              <a:rPr lang="zh-TW" sz="1200">
                <a:latin typeface="宋体"/>
                <a:ea typeface="宋体"/>
              </a:rPr>
              <a:t>（</a:t>
            </a:r>
            <a:r>
              <a:rPr lang="zh-TW" sz="1200">
                <a:latin typeface="Courier New" panose="02070309020205020404"/>
                <a:ea typeface="Courier New" panose="02070309020205020404"/>
              </a:rPr>
              <a:t>1）</a:t>
            </a:r>
            <a:r>
              <a:rPr lang="zh-TW" sz="1000">
                <a:latin typeface="SimHei"/>
                <a:ea typeface="SimHei"/>
              </a:rPr>
              <a:t>财政性资金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5904" y="3276600"/>
            <a:ext cx="3060192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预算情况                 </a:t>
            </a:r>
            <a:r>
              <a:rPr lang="zh-TW" sz="1200">
                <a:latin typeface="宋体"/>
                <a:ea typeface="宋体"/>
              </a:rPr>
              <a:t>（</a:t>
            </a:r>
            <a:r>
              <a:rPr lang="zh-TW" sz="1200">
                <a:latin typeface="Courier New" panose="02070309020205020404"/>
                <a:ea typeface="Courier New" panose="02070309020205020404"/>
              </a:rPr>
              <a:t>2）</a:t>
            </a:r>
            <a:r>
              <a:rPr lang="zh-TW" sz="1000">
                <a:latin typeface="SimHei"/>
                <a:ea typeface="SimHei"/>
              </a:rPr>
              <a:t>其它资金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67712" y="3489960"/>
            <a:ext cx="1603248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Courier New" panose="02070309020205020404"/>
                <a:ea typeface="Courier New" panose="02070309020205020404"/>
              </a:rPr>
              <a:t>2</a:t>
            </a:r>
            <a:r>
              <a:rPr lang="zh-TW" sz="1000">
                <a:latin typeface="SimHei"/>
                <a:ea typeface="SimHei"/>
              </a:rPr>
              <a:t>.资金结构：</a:t>
            </a:r>
            <a:r>
              <a:rPr lang="zh-TW" sz="1200">
                <a:latin typeface="宋体"/>
                <a:ea typeface="宋体"/>
              </a:rPr>
              <a:t>（</a:t>
            </a:r>
            <a:r>
              <a:rPr lang="zh-TW" sz="1200">
                <a:latin typeface="Courier New" panose="02070309020205020404"/>
                <a:ea typeface="Courier New" panose="02070309020205020404"/>
              </a:rPr>
              <a:t>1）</a:t>
            </a:r>
            <a:r>
              <a:rPr lang="zh-TW" sz="1000">
                <a:latin typeface="SimHei"/>
                <a:ea typeface="SimHei"/>
              </a:rPr>
              <a:t>基本支出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69336" y="3700272"/>
            <a:ext cx="771144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Courier New" panose="02070309020205020404"/>
                <a:ea typeface="Courier New" panose="02070309020205020404"/>
              </a:rPr>
              <a:t>（2）</a:t>
            </a:r>
            <a:r>
              <a:rPr lang="zh-TW" sz="1000">
                <a:latin typeface="SimHei"/>
                <a:ea typeface="SimHei"/>
              </a:rPr>
              <a:t>项目支出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50664" y="3907536"/>
            <a:ext cx="533400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指标解释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5904" y="3910584"/>
            <a:ext cx="533400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一级指标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00200" y="3910584"/>
            <a:ext cx="533400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二级指标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44496" y="3910584"/>
            <a:ext cx="533400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三级指标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06368" y="3910584"/>
            <a:ext cx="405384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指标值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94960" y="3910584"/>
            <a:ext cx="527304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000">
                <a:latin typeface="SimHei"/>
                <a:ea typeface="SimHei"/>
              </a:rPr>
              <a:t>指标说明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55904" y="4172712"/>
            <a:ext cx="2852928" cy="6797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r">
              <a:spcAft>
                <a:spcPts val="560"/>
              </a:spcAft>
            </a:pPr>
            <a:r>
              <a:rPr lang="zh-TW" sz="1000">
                <a:latin typeface="SimHei"/>
                <a:ea typeface="SimHei"/>
              </a:rPr>
              <a:t>年度履职目标相关性</a:t>
            </a:r>
            <a:endParaRPr lang="zh-TW" sz="1000">
              <a:latin typeface="SimHei"/>
              <a:ea typeface="SimHei"/>
            </a:endParaRPr>
          </a:p>
          <a:p>
            <a:pPr indent="0" algn="r">
              <a:spcAft>
                <a:spcPts val="560"/>
              </a:spcAft>
            </a:pPr>
            <a:r>
              <a:rPr lang="zh-TW" sz="1000">
                <a:latin typeface="SimHei"/>
                <a:ea typeface="SimHei"/>
              </a:rPr>
              <a:t>投入管理指标工作目标管理工作任务科学性一</a:t>
            </a:r>
            <a:endParaRPr lang="zh-TW" sz="1000">
              <a:latin typeface="SimHei"/>
              <a:ea typeface="SimHei"/>
            </a:endParaRPr>
          </a:p>
          <a:p>
            <a:pPr marL="1652905" indent="0"/>
            <a:r>
              <a:rPr lang="zh-TW" sz="1000">
                <a:latin typeface="SimHei"/>
                <a:ea typeface="SimHei"/>
              </a:rPr>
              <a:t>绩效指标合理性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5904" y="5647944"/>
            <a:ext cx="789432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投入管理指标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08504" y="6071616"/>
            <a:ext cx="1100328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1000">
                <a:latin typeface="SimHei"/>
                <a:ea typeface="SimHei"/>
              </a:rPr>
              <a:t>“三公</a:t>
            </a:r>
            <a:r>
              <a:rPr lang="zh-TW" sz="1000">
                <a:latin typeface="SimHei"/>
                <a:ea typeface="SimHei"/>
              </a:rPr>
              <a:t>经费”控制率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444496" y="6336792"/>
            <a:ext cx="911352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政府釆购执行率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97152" y="5571744"/>
            <a:ext cx="786384" cy="304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200"/>
              </a:lnSpc>
            </a:pPr>
            <a:r>
              <a:rPr lang="zh-TW" sz="1000">
                <a:latin typeface="SimHei"/>
                <a:ea typeface="SimHei"/>
              </a:rPr>
              <a:t>预算和财务管 理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444496" y="4962144"/>
            <a:ext cx="911352" cy="993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610"/>
              </a:lnSpc>
            </a:pPr>
            <a:r>
              <a:rPr lang="zh-TW" sz="1000">
                <a:latin typeface="SimHei"/>
                <a:ea typeface="SimHei"/>
              </a:rPr>
              <a:t>预算编制完整性 专项资金细化率 预算执行率 预算调整率 结转结余率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78624" y="2420112"/>
            <a:ext cx="530352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绩效管理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534912" y="3977640"/>
            <a:ext cx="536448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产出指标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78624" y="5343144"/>
            <a:ext cx="533400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000">
                <a:latin typeface="SimHei"/>
                <a:ea typeface="SimHei"/>
              </a:rPr>
              <a:t>履职效益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37960" y="5687568"/>
            <a:ext cx="533400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效益指标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278624" y="6038088"/>
            <a:ext cx="402336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SimHei"/>
                <a:ea typeface="SimHei"/>
              </a:rPr>
              <a:t>满意度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78624" y="3395472"/>
            <a:ext cx="530352" cy="304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200"/>
              </a:lnSpc>
            </a:pPr>
            <a:r>
              <a:rPr lang="zh-TW" sz="1000">
                <a:latin typeface="SimHei"/>
                <a:ea typeface="SimHei"/>
              </a:rPr>
              <a:t>重点工作 任务完成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278624" y="4413504"/>
            <a:ext cx="533400" cy="3017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295"/>
              </a:lnSpc>
            </a:pPr>
            <a:r>
              <a:rPr lang="zh-TW" sz="1000">
                <a:latin typeface="SimHei"/>
                <a:ea typeface="SimHei"/>
              </a:rPr>
              <a:t>履职目标 实现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278624" y="1143000"/>
            <a:ext cx="658368" cy="304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200"/>
              </a:lnSpc>
            </a:pPr>
            <a:r>
              <a:rPr lang="zh-TW" sz="1000">
                <a:latin typeface="SimHei"/>
                <a:ea typeface="SimHei"/>
              </a:rPr>
              <a:t>预算和财务 管理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534912" y="1143000"/>
            <a:ext cx="661416" cy="304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270"/>
              </a:lnSpc>
            </a:pPr>
            <a:r>
              <a:rPr lang="zh-TW" sz="1000">
                <a:latin typeface="SimHei"/>
                <a:ea typeface="SimHei"/>
              </a:rPr>
              <a:t>投入管理指 标</a:t>
            </a:r>
            <a:endParaRPr lang="zh-TW" sz="1000">
              <a:latin typeface="SimHei"/>
              <a:ea typeface="SimHei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4912" y="2343912"/>
            <a:ext cx="661416" cy="304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270"/>
              </a:lnSpc>
            </a:pPr>
            <a:r>
              <a:rPr lang="zh-TW" sz="1000">
                <a:latin typeface="SimHei"/>
                <a:ea typeface="SimHei"/>
              </a:rPr>
              <a:t>投入管理指 标</a:t>
            </a:r>
            <a:endParaRPr lang="zh-TW" sz="1000">
              <a:latin typeface="SimHei"/>
              <a:ea typeface="SimHei"/>
            </a:endParaRPr>
          </a:p>
        </p:txBody>
      </p:sp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8013192" y="649224"/>
          <a:ext cx="3227832" cy="5833872"/>
        </p:xfrm>
        <a:graphic>
          <a:graphicData uri="http://schemas.openxmlformats.org/drawingml/2006/table">
            <a:tbl>
              <a:tblPr/>
              <a:tblGrid>
                <a:gridCol w="1115568"/>
                <a:gridCol w="737616"/>
                <a:gridCol w="740664"/>
                <a:gridCol w="633984"/>
              </a:tblGrid>
              <a:tr h="234696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决算真实性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</a:tr>
              <a:tr h="23164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资金使用合规性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23164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管理制度健全性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393192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预决算信息公开性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资产管理规范性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23164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绩效监控完成率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23164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绩效自评完成率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393192"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225"/>
                        </a:lnSpc>
                      </a:pPr>
                      <a:r>
                        <a:rPr lang="zh-TW" sz="1000">
                          <a:latin typeface="SimHei"/>
                          <a:ea typeface="SimHei"/>
                        </a:rPr>
                        <a:t>部门绩效评价完成 率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评价结果应用率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393192"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250"/>
                        </a:lnSpc>
                      </a:pPr>
                      <a:r>
                        <a:rPr lang="zh-TW" sz="1000">
                          <a:latin typeface="SimHei"/>
                          <a:ea typeface="SimHei"/>
                        </a:rPr>
                        <a:t>重点工作</a:t>
                      </a:r>
                      <a:r>
                        <a:rPr lang="zh-TW" sz="1200">
                          <a:latin typeface="Courier New" panose="02070309020205020404"/>
                          <a:ea typeface="Courier New" panose="02070309020205020404"/>
                        </a:rPr>
                        <a:t>1</a:t>
                      </a:r>
                      <a:r>
                        <a:rPr lang="zh-TW" sz="1000">
                          <a:latin typeface="SimHei"/>
                          <a:ea typeface="SimHei"/>
                        </a:rPr>
                        <a:t>计划完成 率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393192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重点工作</a:t>
                      </a:r>
                      <a:r>
                        <a:rPr lang="zh-TW" sz="1200">
                          <a:latin typeface="Courier New" panose="02070309020205020404"/>
                          <a:ea typeface="Courier New" panose="02070309020205020404"/>
                        </a:rPr>
                        <a:t>2</a:t>
                      </a:r>
                      <a:r>
                        <a:rPr lang="zh-TW" sz="1000">
                          <a:latin typeface="SimHei"/>
                          <a:ea typeface="SimHei"/>
                        </a:rPr>
                        <a:t>计划完成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率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23164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......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393192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年度工作目标</a:t>
                      </a:r>
                      <a:r>
                        <a:rPr lang="zh-TW" sz="1200">
                          <a:latin typeface="Courier New" panose="02070309020205020404"/>
                          <a:ea typeface="Courier New" panose="02070309020205020404"/>
                        </a:rPr>
                        <a:t>1</a:t>
                      </a:r>
                      <a:r>
                        <a:rPr lang="zh-TW" sz="1000">
                          <a:latin typeface="SimHei"/>
                          <a:ea typeface="SimHei"/>
                        </a:rPr>
                        <a:t>实现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率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393192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年度工作目标</a:t>
                      </a:r>
                      <a:r>
                        <a:rPr lang="zh-TW" sz="1200">
                          <a:latin typeface="Courier New" panose="02070309020205020404"/>
                          <a:ea typeface="Courier New" panose="02070309020205020404"/>
                        </a:rPr>
                        <a:t>2</a:t>
                      </a:r>
                      <a:r>
                        <a:rPr lang="zh-TW" sz="1000">
                          <a:latin typeface="SimHei"/>
                          <a:ea typeface="SimHei"/>
                        </a:rPr>
                        <a:t>实现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率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23164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......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23164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经济效益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社会效益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23164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......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社会公众满意度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23164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服务对象满意度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240792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SimHei"/>
                          <a:ea typeface="SimHei"/>
                        </a:rPr>
                        <a:t>......</a:t>
                      </a:r>
                      <a:endParaRPr lang="zh-TW" sz="1000">
                        <a:latin typeface="SimHei"/>
                        <a:ea typeface="Sim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5712" y="966216"/>
            <a:ext cx="4596384" cy="3444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 b="1">
                <a:latin typeface="Microsoft YaHei"/>
                <a:ea typeface="Microsoft YaHei"/>
              </a:rPr>
              <a:t>部门（单位）整体绩效目标申报表</a:t>
            </a:r>
            <a:endParaRPr lang="zh-TW" sz="2400" b="1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91256" y="1667256"/>
            <a:ext cx="1225296" cy="2042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400">
                <a:latin typeface="Microsoft YaHei"/>
                <a:ea typeface="Microsoft YaHei"/>
              </a:rPr>
              <a:t>（</a:t>
            </a:r>
            <a:r>
              <a:rPr lang="en-US" sz="1600">
                <a:latin typeface="Arial" panose="020B0604020202090204"/>
              </a:rPr>
              <a:t>20XX</a:t>
            </a:r>
            <a:r>
              <a:rPr lang="zh-TW" sz="1400">
                <a:latin typeface="Microsoft YaHei"/>
                <a:ea typeface="Microsoft YaHei"/>
              </a:rPr>
              <a:t>年度）</a:t>
            </a:r>
            <a:endParaRPr lang="zh-TW" sz="1400">
              <a:latin typeface="Microsoft YaHei"/>
              <a:ea typeface="Microsoft YaHei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45464" y="1923288"/>
          <a:ext cx="5516880" cy="4251960"/>
        </p:xfrm>
        <a:graphic>
          <a:graphicData uri="http://schemas.openxmlformats.org/drawingml/2006/table">
            <a:tbl>
              <a:tblPr/>
              <a:tblGrid>
                <a:gridCol w="518160"/>
                <a:gridCol w="664464"/>
                <a:gridCol w="1914144"/>
                <a:gridCol w="2420112"/>
              </a:tblGrid>
              <a:tr h="490728">
                <a:tc grid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680"/>
                        </a:lnSpc>
                      </a:pPr>
                      <a:r>
                        <a:rPr lang="zh-TW" sz="1400" b="1">
                          <a:latin typeface="MingLiU"/>
                          <a:ea typeface="MingLiU"/>
                        </a:rPr>
                        <a:t>部门（单位） 名称</a:t>
                      </a:r>
                      <a:endParaRPr lang="zh-TW" sz="1400" b="1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420624">
                <a:tc row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680"/>
                        </a:lnSpc>
                      </a:pPr>
                      <a:r>
                        <a:rPr lang="zh-TW" sz="1400" b="1">
                          <a:latin typeface="MingLiU"/>
                          <a:ea typeface="MingLiU"/>
                        </a:rPr>
                        <a:t>年度 履职 目标</a:t>
                      </a:r>
                      <a:endParaRPr lang="zh-TW" sz="1400" b="1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目标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1:……</a:t>
                      </a:r>
                      <a:endParaRPr lang="zh-TW" sz="14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17576">
                <a:tc v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目标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1700">
                          <a:latin typeface="宋体"/>
                          <a:ea typeface="宋体"/>
                        </a:rPr>
                        <a:t>：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……</a:t>
                      </a:r>
                      <a:endParaRPr lang="zh-TW" sz="14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20624">
                <a:tc v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目标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3</a:t>
                      </a:r>
                      <a:r>
                        <a:rPr lang="zh-TW" sz="1700">
                          <a:latin typeface="宋体"/>
                          <a:ea typeface="宋体"/>
                        </a:rPr>
                        <a:t>：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……</a:t>
                      </a:r>
                      <a:endParaRPr lang="zh-TW" sz="14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20624">
                <a:tc v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/>
                      <a:r>
                        <a:rPr lang="en-US" sz="1400">
                          <a:latin typeface="Arial" panose="020B0604020202090204"/>
                        </a:rPr>
                        <a:t>......</a:t>
                      </a:r>
                      <a:endParaRPr lang="en-US" sz="1400">
                        <a:latin typeface="Arial" panose="020B0604020202090204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17576">
                <a:tc rowSpan="5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670"/>
                        </a:lnSpc>
                      </a:pPr>
                      <a:r>
                        <a:rPr lang="zh-TW" sz="1400" b="1">
                          <a:latin typeface="MingLiU"/>
                          <a:ea typeface="MingLiU"/>
                        </a:rPr>
                        <a:t>年度 主要 任务</a:t>
                      </a:r>
                      <a:endParaRPr lang="zh-TW" sz="1400" b="1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 b="1">
                          <a:latin typeface="MingLiU"/>
                          <a:ea typeface="MingLiU"/>
                        </a:rPr>
                        <a:t>任务名称</a:t>
                      </a:r>
                      <a:endParaRPr lang="zh-TW" sz="1400" b="1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 b="1">
                          <a:latin typeface="MingLiU"/>
                          <a:ea typeface="MingLiU"/>
                        </a:rPr>
                        <a:t>主要内容</a:t>
                      </a:r>
                      <a:endParaRPr lang="zh-TW" sz="1400" b="1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39928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任务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endParaRPr lang="zh-TW" sz="14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800">
                          <a:latin typeface="MingLiU"/>
                        </a:rPr>
                        <a:t>......</a:t>
                      </a:r>
                      <a:endParaRPr lang="en-US" sz="800">
                        <a:latin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420624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任务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endParaRPr lang="zh-TW" sz="14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800">
                          <a:latin typeface="MingLiU"/>
                        </a:rPr>
                        <a:t>......</a:t>
                      </a:r>
                      <a:endParaRPr lang="en-US" sz="800">
                        <a:latin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20624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任务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3</a:t>
                      </a:r>
                      <a:endParaRPr lang="zh-TW" sz="14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800">
                          <a:latin typeface="MingLiU"/>
                        </a:rPr>
                        <a:t>......</a:t>
                      </a:r>
                      <a:endParaRPr lang="en-US" sz="800">
                        <a:latin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2367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400">
                          <a:latin typeface="Arial" panose="020B0604020202090204"/>
                        </a:rPr>
                        <a:t>......</a:t>
                      </a:r>
                      <a:endParaRPr lang="en-US" sz="1400">
                        <a:latin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800">
                          <a:latin typeface="MingLiU"/>
                        </a:rPr>
                        <a:t>......</a:t>
                      </a:r>
                      <a:endParaRPr lang="en-US" sz="800">
                        <a:latin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616952" y="2002536"/>
            <a:ext cx="3224784" cy="12374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350"/>
              </a:lnSpc>
            </a:pPr>
            <a:r>
              <a:rPr lang="zh-TW" sz="2800">
                <a:latin typeface="Microsoft YaHei"/>
                <a:ea typeface="Microsoft YaHei"/>
              </a:rPr>
              <a:t>年度履职目标从部门 三定方案、年度工作 计划中总结</a:t>
            </a:r>
            <a:endParaRPr lang="zh-TW" sz="28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20000" y="4136136"/>
            <a:ext cx="3337560" cy="12374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385"/>
              </a:lnSpc>
            </a:pPr>
            <a:r>
              <a:rPr lang="zh-TW" sz="2800">
                <a:latin typeface="Microsoft YaHei"/>
                <a:ea typeface="Microsoft YaHei"/>
              </a:rPr>
              <a:t>年度主要任务从年度 工作计划中总结，写 几个比较重要的即可。</a:t>
            </a:r>
            <a:endParaRPr lang="zh-TW" sz="28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16952" y="5425440"/>
            <a:ext cx="1563624" cy="3749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2800">
                <a:latin typeface="Microsoft YaHei"/>
                <a:ea typeface="Microsoft YaHei"/>
              </a:rPr>
              <a:t>不要全列。</a:t>
            </a:r>
            <a:endParaRPr lang="zh-TW" sz="28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5196840"/>
            <a:ext cx="691896" cy="1652016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03832" y="1545336"/>
          <a:ext cx="7894320" cy="3447288"/>
        </p:xfrm>
        <a:graphic>
          <a:graphicData uri="http://schemas.openxmlformats.org/drawingml/2006/table">
            <a:tbl>
              <a:tblPr/>
              <a:tblGrid>
                <a:gridCol w="740664"/>
                <a:gridCol w="3691128"/>
                <a:gridCol w="3462528"/>
              </a:tblGrid>
              <a:tr h="691896">
                <a:tc rowSpan="5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400"/>
                        </a:lnSpc>
                      </a:pPr>
                      <a:r>
                        <a:rPr lang="zh-TW" sz="1800" b="1">
                          <a:latin typeface="Microsoft YaHei"/>
                          <a:ea typeface="Microsoft YaHei"/>
                        </a:rPr>
                        <a:t>预算 情况</a:t>
                      </a:r>
                      <a:endParaRPr lang="zh-TW" sz="18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533400"/>
                      <a:r>
                        <a:rPr lang="zh-TW" sz="1800" b="1">
                          <a:latin typeface="Microsoft YaHei"/>
                          <a:ea typeface="Microsoft YaHei"/>
                        </a:rPr>
                        <a:t>部门预算总额（万元）</a:t>
                      </a:r>
                      <a:endParaRPr lang="zh-TW" sz="18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000" b="1">
                          <a:solidFill>
                            <a:srgbClr val="FF0000"/>
                          </a:solidFill>
                          <a:latin typeface="Microsoft YaHei"/>
                          <a:ea typeface="Microsoft YaHei"/>
                        </a:rPr>
                        <a:t>=财政性资金+其它资金</a:t>
                      </a:r>
                      <a:endParaRPr lang="zh-TW" sz="2000" b="1">
                        <a:solidFill>
                          <a:srgbClr val="FF0000"/>
                        </a:solidFill>
                        <a:latin typeface="Microsoft YaHei"/>
                        <a:ea typeface="Microsoft YaHei"/>
                      </a:endParaRPr>
                    </a:p>
                    <a:p>
                      <a:pPr indent="0" algn="ctr"/>
                      <a:r>
                        <a:rPr lang="zh-TW" sz="2000" b="1">
                          <a:solidFill>
                            <a:srgbClr val="FF0000"/>
                          </a:solidFill>
                          <a:latin typeface="Microsoft YaHei"/>
                          <a:ea typeface="Microsoft YaHei"/>
                        </a:rPr>
                        <a:t>=基本支出+项目支出</a:t>
                      </a:r>
                      <a:endParaRPr lang="zh-TW" sz="2000" b="1">
                        <a:solidFill>
                          <a:srgbClr val="FF0000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68580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79400"/>
                      <a:r>
                        <a:rPr lang="zh-TW" sz="2000">
                          <a:latin typeface="Arial" panose="020B0604020202090204"/>
                          <a:ea typeface="Arial" panose="020B0604020202090204"/>
                        </a:rPr>
                        <a:t>1.</a:t>
                      </a:r>
                      <a:r>
                        <a:rPr lang="zh-TW" sz="1800">
                          <a:latin typeface="Microsoft YaHei"/>
                          <a:ea typeface="Microsoft YaHei"/>
                        </a:rPr>
                        <a:t>资金来源：（</a:t>
                      </a:r>
                      <a:r>
                        <a:rPr lang="zh-TW" sz="20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800">
                          <a:latin typeface="Microsoft YaHei"/>
                          <a:ea typeface="Microsoft YaHei"/>
                        </a:rPr>
                        <a:t>）财政性资金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</a:tr>
              <a:tr h="68884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1970405" indent="0"/>
                      <a:r>
                        <a:rPr lang="zh-TW" sz="1800">
                          <a:latin typeface="Microsoft YaHei"/>
                          <a:ea typeface="Microsoft YaHei"/>
                        </a:rPr>
                        <a:t>（</a:t>
                      </a:r>
                      <a:r>
                        <a:rPr lang="zh-TW" sz="20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1800">
                          <a:latin typeface="Microsoft YaHei"/>
                          <a:ea typeface="Microsoft YaHei"/>
                        </a:rPr>
                        <a:t>）其它资金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</a:tr>
              <a:tr h="68884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533400"/>
                      <a:r>
                        <a:rPr lang="zh-TW" sz="2000">
                          <a:latin typeface="Arial" panose="020B0604020202090204"/>
                          <a:ea typeface="Arial" panose="020B0604020202090204"/>
                        </a:rPr>
                        <a:t>2.</a:t>
                      </a:r>
                      <a:r>
                        <a:rPr lang="zh-TW" sz="1800">
                          <a:latin typeface="Microsoft YaHei"/>
                          <a:ea typeface="Microsoft YaHei"/>
                        </a:rPr>
                        <a:t>资金结构：（</a:t>
                      </a:r>
                      <a:r>
                        <a:rPr lang="zh-TW" sz="20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800">
                          <a:latin typeface="Microsoft YaHei"/>
                          <a:ea typeface="Microsoft YaHei"/>
                        </a:rPr>
                        <a:t>）基本支出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</a:tr>
              <a:tr h="69189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1970405" indent="0"/>
                      <a:r>
                        <a:rPr lang="zh-TW" sz="1800">
                          <a:latin typeface="Microsoft YaHei"/>
                          <a:ea typeface="Microsoft YaHei"/>
                        </a:rPr>
                        <a:t>（</a:t>
                      </a:r>
                      <a:r>
                        <a:rPr lang="zh-TW" sz="20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1800">
                          <a:latin typeface="Microsoft YaHei"/>
                          <a:ea typeface="Microsoft YaHei"/>
                        </a:rPr>
                        <a:t>）项目支出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6096"/>
            <a:ext cx="1069848" cy="684276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11936" y="749808"/>
          <a:ext cx="9332976" cy="4840224"/>
        </p:xfrm>
        <a:graphic>
          <a:graphicData uri="http://schemas.openxmlformats.org/drawingml/2006/table">
            <a:tbl>
              <a:tblPr/>
              <a:tblGrid>
                <a:gridCol w="871728"/>
                <a:gridCol w="1127760"/>
                <a:gridCol w="1514856"/>
                <a:gridCol w="960120"/>
                <a:gridCol w="765048"/>
                <a:gridCol w="4093464"/>
              </a:tblGrid>
              <a:tr h="457200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 b="1">
                          <a:latin typeface="NSimSun"/>
                          <a:ea typeface="NSimSun"/>
                        </a:rPr>
                        <a:t>一级指标</a:t>
                      </a:r>
                      <a:endParaRPr lang="zh-TW" sz="1400" b="1">
                        <a:latin typeface="NSimSun"/>
                        <a:ea typeface="N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 b="1">
                          <a:latin typeface="NSimSun"/>
                          <a:ea typeface="NSimSun"/>
                        </a:rPr>
                        <a:t>二级指标</a:t>
                      </a:r>
                      <a:endParaRPr lang="zh-TW" sz="1400" b="1">
                        <a:latin typeface="NSimSun"/>
                        <a:ea typeface="N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 b="1">
                          <a:latin typeface="NSimSun"/>
                          <a:ea typeface="NSimSun"/>
                        </a:rPr>
                        <a:t>三级指标</a:t>
                      </a:r>
                      <a:endParaRPr lang="zh-TW" sz="1400" b="1">
                        <a:latin typeface="NSimSun"/>
                        <a:ea typeface="N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 b="1">
                          <a:latin typeface="NSimSun"/>
                          <a:ea typeface="NSimSun"/>
                        </a:rPr>
                        <a:t>指标值</a:t>
                      </a:r>
                      <a:endParaRPr lang="zh-TW" sz="1400" b="1">
                        <a:latin typeface="NSimSun"/>
                        <a:ea typeface="N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 b="1">
                          <a:latin typeface="NSimSun"/>
                          <a:ea typeface="NSimSun"/>
                        </a:rPr>
                        <a:t>指标解释</a:t>
                      </a:r>
                      <a:endParaRPr lang="zh-TW" sz="1400" b="1">
                        <a:latin typeface="NSimSun"/>
                        <a:ea typeface="N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 b="1">
                          <a:latin typeface="NSimSun"/>
                          <a:ea typeface="NSimSun"/>
                        </a:rPr>
                        <a:t>指标说明</a:t>
                      </a:r>
                      <a:endParaRPr lang="zh-TW" sz="1400" b="1">
                        <a:latin typeface="NSimSun"/>
                        <a:ea typeface="NSimSun"/>
                      </a:endParaRPr>
                    </a:p>
                  </a:txBody>
                  <a:tcPr marL="0" marR="0" marT="0" marB="0" anchor="ctr"/>
                </a:tc>
              </a:tr>
              <a:tr h="1459992">
                <a:tc row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705"/>
                        </a:lnSpc>
                      </a:pPr>
                      <a:r>
                        <a:rPr lang="zh-TW" sz="1400" b="1">
                          <a:latin typeface="MingLiU"/>
                          <a:ea typeface="MingLiU"/>
                        </a:rPr>
                        <a:t>投入管理 指标</a:t>
                      </a:r>
                      <a:endParaRPr lang="zh-TW" sz="1400" b="1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工作目标管理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6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年度履职目标相关 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相关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6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675"/>
                        </a:lnSpc>
                      </a:pP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1.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年度履职目标是否符合国家、省、市委市政府战略 部署和发展规划，与国家、省、市宏观政策、行业 政策一致；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2.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年度履职目标是否与部门（单位）职责 工作规划和重点工作相关；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3.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确定的预算项目是否合 理，是否与工作目标密切相关；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4.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工作任务和项目预 算安排是否合理。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145999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工作任务科学性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科学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6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655"/>
                        </a:lnSpc>
                      </a:pP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1.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工作任务是否有明确的绩效目标，绩效目标是否与 部门（单位）年度履职目标一致，是否能体现工作 任务的产出和效果；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2.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工作任务对应的预算项目是否 有明确的绩效目标，绩效目标是否与部门（单位） 职责目标、工作任务目标一致，是否能体现预算项 目的产出和效果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146304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绩效指标合理性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合理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7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660"/>
                        </a:lnSpc>
                      </a:pP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1.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工作任务、预算项目绩效指标设置是否准确反映部 门（单位）绩效完成情况；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2.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工作任务、预算项目绩 效指标是否清晰、细化、可评价、可衡量；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3.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工作任 务、预算项目绩效指标的评价标准是否清晰、可衡 量；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4.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是否与部门（单位）年度的任务数或计划数相 对应。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11936" y="2767584"/>
            <a:ext cx="10600944" cy="716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事前绩效评估的组织管理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88848"/>
            <a:ext cx="957072" cy="7772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44184" y="3005328"/>
            <a:ext cx="381000" cy="1981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400">
                <a:solidFill>
                  <a:srgbClr val="FF0000"/>
                </a:solidFill>
                <a:latin typeface="MingLiU"/>
                <a:ea typeface="MingLiU"/>
              </a:rPr>
              <a:t>这几</a:t>
            </a:r>
            <a:endParaRPr lang="zh-TW" sz="1400">
              <a:solidFill>
                <a:srgbClr val="FF0000"/>
              </a:solidFill>
              <a:latin typeface="MingLiU"/>
              <a:ea typeface="MingLiU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34328" y="2020824"/>
            <a:ext cx="4184904" cy="6309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715"/>
              </a:lnSpc>
            </a:pPr>
            <a:r>
              <a:rPr lang="zh-TW" sz="1400">
                <a:latin typeface="MingLiU"/>
                <a:ea typeface="MingLiU"/>
              </a:rPr>
              <a:t>预算执行率</a:t>
            </a:r>
            <a:r>
              <a:rPr lang="zh-TW" sz="1400">
                <a:latin typeface="Arial" panose="020B0604020202090204"/>
                <a:ea typeface="Arial" panose="020B0604020202090204"/>
              </a:rPr>
              <a:t>=</a:t>
            </a:r>
            <a:r>
              <a:rPr lang="zh-TW" sz="1400">
                <a:latin typeface="MingLiU"/>
                <a:ea typeface="MingLiU"/>
              </a:rPr>
              <a:t>（预算完成数</a:t>
            </a:r>
            <a:r>
              <a:rPr lang="zh-TW" sz="1400">
                <a:latin typeface="Arial" panose="020B0604020202090204"/>
                <a:ea typeface="Arial" panose="020B0604020202090204"/>
              </a:rPr>
              <a:t>/</a:t>
            </a:r>
            <a:r>
              <a:rPr lang="zh-TW" sz="1400">
                <a:latin typeface="MingLiU"/>
                <a:ea typeface="MingLiU"/>
              </a:rPr>
              <a:t>预算数）</a:t>
            </a:r>
            <a:r>
              <a:rPr lang="en-US" sz="1200">
                <a:latin typeface="PMingLiU"/>
              </a:rPr>
              <a:t>X</a:t>
            </a:r>
            <a:r>
              <a:rPr lang="en-US" sz="1400">
                <a:latin typeface="Arial" panose="020B0604020202090204"/>
              </a:rPr>
              <a:t>100%</a:t>
            </a:r>
            <a:r>
              <a:rPr lang="en-US" sz="1400">
                <a:latin typeface="MingLiU"/>
              </a:rPr>
              <a:t>。</a:t>
            </a:r>
            <a:r>
              <a:rPr lang="zh-TW" sz="1400">
                <a:latin typeface="MingLiU"/>
                <a:ea typeface="MingLiU"/>
              </a:rPr>
              <a:t>预算完 成数指部门（单位）实际执行的预算数；预算数指财 政部门批复的本年度部门（单位）的（调整）预算数。</a:t>
            </a:r>
            <a:endParaRPr lang="zh-TW" sz="1400">
              <a:latin typeface="MingLiU"/>
              <a:ea typeface="MingLiU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34328" y="1487424"/>
            <a:ext cx="4212336" cy="4175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655"/>
              </a:lnSpc>
            </a:pPr>
            <a:r>
              <a:rPr lang="zh-TW" sz="1400">
                <a:latin typeface="MingLiU"/>
                <a:ea typeface="MingLiU"/>
              </a:rPr>
              <a:t>专项资金细化率</a:t>
            </a:r>
            <a:r>
              <a:rPr lang="zh-TW" sz="1400">
                <a:latin typeface="Arial" panose="020B0604020202090204"/>
                <a:ea typeface="Arial" panose="020B0604020202090204"/>
              </a:rPr>
              <a:t>=</a:t>
            </a:r>
            <a:r>
              <a:rPr lang="zh-TW" sz="1400">
                <a:latin typeface="MingLiU"/>
                <a:ea typeface="MingLiU"/>
              </a:rPr>
              <a:t>（已细化到具体县区和承担单位的资 金数</a:t>
            </a:r>
            <a:r>
              <a:rPr lang="zh-TW" sz="1400">
                <a:latin typeface="Arial" panose="020B0604020202090204"/>
                <a:ea typeface="Arial" panose="020B0604020202090204"/>
              </a:rPr>
              <a:t>/</a:t>
            </a:r>
            <a:r>
              <a:rPr lang="zh-TW" sz="1400">
                <a:latin typeface="MingLiU"/>
                <a:ea typeface="MingLiU"/>
              </a:rPr>
              <a:t>部门（单位）参与分配资金总数）</a:t>
            </a:r>
            <a:r>
              <a:rPr lang="en-US" sz="1200">
                <a:latin typeface="PMingLiU"/>
              </a:rPr>
              <a:t>X</a:t>
            </a:r>
            <a:r>
              <a:rPr lang="en-US" sz="1400">
                <a:latin typeface="Arial" panose="020B0604020202090204"/>
              </a:rPr>
              <a:t>100%</a:t>
            </a:r>
            <a:r>
              <a:rPr lang="en-US" sz="1200">
                <a:latin typeface="PMingLiU"/>
              </a:rPr>
              <a:t>o</a:t>
            </a:r>
            <a:endParaRPr lang="en-US" sz="1200">
              <a:latin typeface="PMingLiU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5184" y="4876800"/>
            <a:ext cx="4224528" cy="4175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630"/>
              </a:lnSpc>
            </a:pPr>
            <a:r>
              <a:rPr lang="zh-CN" sz="1400">
                <a:latin typeface="MingLiU"/>
                <a:ea typeface="MingLiU"/>
              </a:rPr>
              <a:t>“三公</a:t>
            </a:r>
            <a:r>
              <a:rPr lang="zh-TW" sz="1400">
                <a:latin typeface="MingLiU"/>
                <a:ea typeface="MingLiU"/>
              </a:rPr>
              <a:t>经费”控制率</a:t>
            </a:r>
            <a:r>
              <a:rPr lang="zh-TW" sz="1400">
                <a:latin typeface="Arial" panose="020B0604020202090204"/>
                <a:ea typeface="Arial" panose="020B0604020202090204"/>
              </a:rPr>
              <a:t>=</a:t>
            </a:r>
            <a:r>
              <a:rPr lang="zh-TW" sz="1400">
                <a:latin typeface="MingLiU"/>
                <a:ea typeface="MingLiU"/>
              </a:rPr>
              <a:t>本年度</a:t>
            </a:r>
            <a:r>
              <a:rPr lang="zh-CN" sz="1400">
                <a:latin typeface="MingLiU"/>
                <a:ea typeface="MingLiU"/>
              </a:rPr>
              <a:t>“三公</a:t>
            </a:r>
            <a:r>
              <a:rPr lang="zh-TW" sz="1400">
                <a:latin typeface="MingLiU"/>
                <a:ea typeface="MingLiU"/>
              </a:rPr>
              <a:t>经费”实际支出数 </a:t>
            </a:r>
            <a:r>
              <a:rPr lang="zh-TW" sz="1400">
                <a:latin typeface="Arial" panose="020B0604020202090204"/>
                <a:ea typeface="Arial" panose="020B0604020202090204"/>
              </a:rPr>
              <a:t>/ </a:t>
            </a:r>
            <a:r>
              <a:rPr lang="zh-CN" sz="1400">
                <a:latin typeface="MingLiU"/>
                <a:ea typeface="MingLiU"/>
              </a:rPr>
              <a:t>“三公</a:t>
            </a:r>
            <a:r>
              <a:rPr lang="zh-TW" sz="1400">
                <a:latin typeface="MingLiU"/>
                <a:ea typeface="MingLiU"/>
              </a:rPr>
              <a:t>经费”预算数</a:t>
            </a:r>
            <a:r>
              <a:rPr lang="zh-TW" sz="1400">
                <a:latin typeface="Arial" panose="020B0604020202090204"/>
                <a:ea typeface="Arial" panose="020B0604020202090204"/>
              </a:rPr>
              <a:t>*100%</a:t>
            </a:r>
            <a:endParaRPr lang="zh-TW" sz="1400">
              <a:latin typeface="Arial" panose="020B0604020202090204"/>
              <a:ea typeface="Arial" panose="020B060402020209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31280" y="740664"/>
            <a:ext cx="4084320" cy="6309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680"/>
              </a:lnSpc>
            </a:pPr>
            <a:r>
              <a:rPr lang="zh-TW" sz="1400">
                <a:latin typeface="Arial" panose="020B0604020202090204"/>
                <a:ea typeface="Arial" panose="020B0604020202090204"/>
              </a:rPr>
              <a:t>1.</a:t>
            </a:r>
            <a:r>
              <a:rPr lang="zh-TW" sz="1400">
                <a:latin typeface="MingLiU"/>
                <a:ea typeface="MingLiU"/>
              </a:rPr>
              <a:t>部门（单位）所有收入是否全部纳入部门（单位） 预算；</a:t>
            </a:r>
            <a:r>
              <a:rPr lang="en-US" sz="1400">
                <a:latin typeface="Arial" panose="020B0604020202090204"/>
              </a:rPr>
              <a:t>2.</a:t>
            </a:r>
            <a:r>
              <a:rPr lang="zh-TW" sz="1400">
                <a:latin typeface="MingLiU"/>
                <a:ea typeface="MingLiU"/>
              </a:rPr>
              <a:t>部门（单位）支出预算是否统筹各类资金来 源，全部纳入部门（单位）预算管理。</a:t>
            </a:r>
            <a:endParaRPr lang="zh-TW" sz="1400">
              <a:latin typeface="MingLiU"/>
              <a:ea typeface="MingLiU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34328" y="2782824"/>
            <a:ext cx="4209288" cy="10576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685"/>
              </a:lnSpc>
            </a:pPr>
            <a:r>
              <a:rPr lang="zh-TW" sz="1400">
                <a:latin typeface="MingLiU"/>
                <a:ea typeface="MingLiU"/>
              </a:rPr>
              <a:t>预算调整率</a:t>
            </a:r>
            <a:r>
              <a:rPr lang="zh-TW" sz="1400">
                <a:latin typeface="Arial" panose="020B0604020202090204"/>
                <a:ea typeface="Arial" panose="020B0604020202090204"/>
              </a:rPr>
              <a:t>=</a:t>
            </a:r>
            <a:r>
              <a:rPr lang="zh-TW" sz="1400">
                <a:latin typeface="MingLiU"/>
                <a:ea typeface="MingLiU"/>
              </a:rPr>
              <a:t>（预算调整数</a:t>
            </a:r>
            <a:r>
              <a:rPr lang="zh-TW" sz="1400">
                <a:latin typeface="Arial" panose="020B0604020202090204"/>
                <a:ea typeface="Arial" panose="020B0604020202090204"/>
              </a:rPr>
              <a:t>-</a:t>
            </a:r>
            <a:r>
              <a:rPr lang="zh-TW" sz="1400">
                <a:latin typeface="MingLiU"/>
                <a:ea typeface="MingLiU"/>
              </a:rPr>
              <a:t>年初预算数）</a:t>
            </a:r>
            <a:r>
              <a:rPr lang="zh-TW" sz="1400">
                <a:latin typeface="Arial" panose="020B0604020202090204"/>
                <a:ea typeface="Arial" panose="020B0604020202090204"/>
              </a:rPr>
              <a:t>/</a:t>
            </a:r>
            <a:r>
              <a:rPr lang="zh-TW" sz="1400">
                <a:latin typeface="MingLiU"/>
                <a:ea typeface="MingLiU"/>
              </a:rPr>
              <a:t>年初预算数 </a:t>
            </a:r>
            <a:r>
              <a:rPr lang="en-US" sz="1200">
                <a:latin typeface="PMingLiU"/>
              </a:rPr>
              <a:t>X</a:t>
            </a:r>
            <a:r>
              <a:rPr lang="en-US" sz="1400">
                <a:latin typeface="Arial" panose="020B0604020202090204"/>
              </a:rPr>
              <a:t>100%</a:t>
            </a:r>
            <a:r>
              <a:rPr lang="en-US" sz="1200">
                <a:latin typeface="PMingLiU"/>
              </a:rPr>
              <a:t>o</a:t>
            </a:r>
            <a:r>
              <a:rPr lang="zh-TW" sz="1400">
                <a:latin typeface="MingLiU"/>
                <a:ea typeface="MingLiU"/>
              </a:rPr>
              <a:t>预算调整数：部门（单位）在本年度内涉及 预算的追加、追减或结构调整的资金总和（因落实国 家政策、发生不可抗力、上级部门或本级党委政府临 时交办而产生的调整除外）</a:t>
            </a:r>
            <a:r>
              <a:rPr lang="en-US" sz="1400">
                <a:latin typeface="MingLiU"/>
              </a:rPr>
              <a:t>。</a:t>
            </a:r>
            <a:endParaRPr lang="en-US" sz="1400">
              <a:latin typeface="MingLiU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34328" y="5385816"/>
            <a:ext cx="4209288" cy="8412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680"/>
              </a:lnSpc>
            </a:pPr>
            <a:r>
              <a:rPr lang="zh-TW" sz="1400">
                <a:latin typeface="MingLiU"/>
                <a:ea typeface="MingLiU"/>
              </a:rPr>
              <a:t>政府采购执行率</a:t>
            </a:r>
            <a:r>
              <a:rPr lang="zh-TW" sz="1400">
                <a:latin typeface="Arial" panose="020B0604020202090204"/>
                <a:ea typeface="Arial" panose="020B0604020202090204"/>
              </a:rPr>
              <a:t>=</a:t>
            </a:r>
            <a:r>
              <a:rPr lang="zh-TW" sz="1400">
                <a:latin typeface="MingLiU"/>
                <a:ea typeface="MingLiU"/>
              </a:rPr>
              <a:t>（实际政府采购金额</a:t>
            </a:r>
            <a:r>
              <a:rPr lang="zh-TW" sz="1400">
                <a:latin typeface="Arial" panose="020B0604020202090204"/>
                <a:ea typeface="Arial" panose="020B0604020202090204"/>
              </a:rPr>
              <a:t>/</a:t>
            </a:r>
            <a:r>
              <a:rPr lang="zh-TW" sz="1400">
                <a:latin typeface="MingLiU"/>
                <a:ea typeface="MingLiU"/>
              </a:rPr>
              <a:t>政府采购预算 数）</a:t>
            </a:r>
            <a:r>
              <a:rPr lang="en-US" sz="1200">
                <a:latin typeface="PMingLiU"/>
              </a:rPr>
              <a:t>X</a:t>
            </a:r>
            <a:r>
              <a:rPr lang="en-US" sz="1400">
                <a:latin typeface="Arial" panose="020B0604020202090204"/>
              </a:rPr>
              <a:t>100%</a:t>
            </a:r>
            <a:r>
              <a:rPr lang="en-US" sz="1200">
                <a:latin typeface="PMingLiU"/>
              </a:rPr>
              <a:t>o</a:t>
            </a:r>
            <a:r>
              <a:rPr lang="zh-TW" sz="1400">
                <a:latin typeface="MingLiU"/>
                <a:ea typeface="MingLiU"/>
              </a:rPr>
              <a:t>政府采购预算：采购机关根据事业发展 计划和行政任务编制的、并经过规定程序批准的年度 政府采购计划。</a:t>
            </a:r>
            <a:endParaRPr lang="zh-TW" sz="1400">
              <a:latin typeface="MingLiU"/>
              <a:ea typeface="MingLiU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37376" y="3944112"/>
            <a:ext cx="4075176" cy="844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705"/>
              </a:lnSpc>
            </a:pPr>
            <a:r>
              <a:rPr lang="zh-TW" sz="1400">
                <a:latin typeface="MingLiU"/>
                <a:ea typeface="MingLiU"/>
              </a:rPr>
              <a:t>结转结余率</a:t>
            </a:r>
            <a:r>
              <a:rPr lang="zh-TW" sz="1400">
                <a:latin typeface="Arial" panose="020B0604020202090204"/>
                <a:ea typeface="Arial" panose="020B0604020202090204"/>
              </a:rPr>
              <a:t>=</a:t>
            </a:r>
            <a:r>
              <a:rPr lang="zh-TW" sz="1400">
                <a:latin typeface="MingLiU"/>
                <a:ea typeface="MingLiU"/>
              </a:rPr>
              <a:t>结转结余总额</a:t>
            </a:r>
            <a:r>
              <a:rPr lang="zh-TW" sz="1400">
                <a:latin typeface="Arial" panose="020B0604020202090204"/>
                <a:ea typeface="Arial" panose="020B0604020202090204"/>
              </a:rPr>
              <a:t>/</a:t>
            </a:r>
            <a:r>
              <a:rPr lang="zh-TW" sz="1400">
                <a:latin typeface="MingLiU"/>
                <a:ea typeface="MingLiU"/>
              </a:rPr>
              <a:t>预算数</a:t>
            </a:r>
            <a:r>
              <a:rPr lang="zh-TW" sz="1400">
                <a:latin typeface="Arial" panose="020B0604020202090204"/>
                <a:ea typeface="Arial" panose="020B0604020202090204"/>
              </a:rPr>
              <a:t>*100% </a:t>
            </a:r>
            <a:r>
              <a:rPr lang="en-US" sz="1200">
                <a:latin typeface="PMingLiU"/>
              </a:rPr>
              <a:t>o</a:t>
            </a:r>
            <a:r>
              <a:rPr lang="zh-TW" sz="1400">
                <a:latin typeface="MingLiU"/>
                <a:ea typeface="MingLiU"/>
              </a:rPr>
              <a:t>结转结余 总额是指部门（单位）本年度的结转结余资金之和。 预算数是指财政部门批复的本年度部门（单位）的</a:t>
            </a:r>
            <a:endParaRPr lang="zh-TW" sz="1400">
              <a:latin typeface="MingLiU"/>
              <a:ea typeface="MingLiU"/>
            </a:endParaRPr>
          </a:p>
          <a:p>
            <a:pPr indent="0">
              <a:lnSpc>
                <a:spcPts val="1705"/>
              </a:lnSpc>
            </a:pPr>
            <a:r>
              <a:rPr lang="zh-TW" sz="1400">
                <a:latin typeface="MingLiU"/>
                <a:ea typeface="MingLiU"/>
              </a:rPr>
              <a:t>（调整）预算数。</a:t>
            </a:r>
            <a:endParaRPr lang="zh-TW" sz="1400">
              <a:latin typeface="MingLiU"/>
              <a:ea typeface="MingLiU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56816" y="3261360"/>
            <a:ext cx="1085088" cy="4084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705"/>
              </a:lnSpc>
            </a:pPr>
            <a:r>
              <a:rPr lang="zh-TW" sz="1400">
                <a:latin typeface="MingLiU"/>
                <a:ea typeface="MingLiU"/>
              </a:rPr>
              <a:t>预算和财务管 理</a:t>
            </a:r>
            <a:endParaRPr lang="zh-TW" sz="1400">
              <a:latin typeface="MingLiU"/>
              <a:ea typeface="MingLiU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07736" y="3023616"/>
            <a:ext cx="414528" cy="1615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400">
                <a:solidFill>
                  <a:srgbClr val="FF0000"/>
                </a:solidFill>
                <a:latin typeface="MingLiU"/>
                <a:ea typeface="MingLiU"/>
              </a:rPr>
              <a:t>注释：</a:t>
            </a:r>
            <a:endParaRPr lang="zh-TW" sz="1400">
              <a:solidFill>
                <a:srgbClr val="FF0000"/>
              </a:solidFill>
              <a:latin typeface="MingLiU"/>
              <a:ea typeface="MingLiU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07736" y="3230880"/>
            <a:ext cx="914400" cy="1447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1685"/>
              </a:lnSpc>
            </a:pPr>
            <a:r>
              <a:rPr lang="zh-TW" sz="1400">
                <a:solidFill>
                  <a:srgbClr val="FF0000"/>
                </a:solidFill>
                <a:latin typeface="MingLiU"/>
                <a:ea typeface="MingLiU"/>
              </a:rPr>
              <a:t>项指标，建 议以过去</a:t>
            </a:r>
            <a:r>
              <a:rPr lang="zh-TW" sz="1400">
                <a:solidFill>
                  <a:srgbClr val="FF0000"/>
                </a:solidFill>
                <a:latin typeface="Arial" panose="020B0604020202090204"/>
                <a:ea typeface="Arial" panose="020B0604020202090204"/>
              </a:rPr>
              <a:t>3 </a:t>
            </a:r>
            <a:r>
              <a:rPr lang="zh-TW" sz="1400">
                <a:solidFill>
                  <a:srgbClr val="FF0000"/>
                </a:solidFill>
                <a:latin typeface="MingLiU"/>
                <a:ea typeface="MingLiU"/>
              </a:rPr>
              <a:t>年的平均值 作为填写依 据。各单位 根据自身情 况填写。</a:t>
            </a:r>
            <a:endParaRPr lang="zh-TW" sz="1400">
              <a:solidFill>
                <a:srgbClr val="FF0000"/>
              </a:solidFill>
              <a:latin typeface="MingLiU"/>
              <a:ea typeface="MingLiU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94232" y="3258312"/>
            <a:ext cx="743712" cy="423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705"/>
              </a:lnSpc>
            </a:pPr>
            <a:r>
              <a:rPr lang="zh-TW" sz="1400" b="1">
                <a:latin typeface="MingLiU"/>
                <a:ea typeface="MingLiU"/>
              </a:rPr>
              <a:t>投入管理 指标</a:t>
            </a:r>
            <a:endParaRPr lang="zh-TW" sz="1400" b="1">
              <a:latin typeface="MingLiU"/>
              <a:ea typeface="MingLiU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3075432" y="694944"/>
          <a:ext cx="2429256" cy="5593080"/>
        </p:xfrm>
        <a:graphic>
          <a:graphicData uri="http://schemas.openxmlformats.org/drawingml/2006/table">
            <a:tbl>
              <a:tblPr/>
              <a:tblGrid>
                <a:gridCol w="1569720"/>
                <a:gridCol w="859536"/>
              </a:tblGrid>
              <a:tr h="755904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预算编制完整性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03200"/>
                      <a:r>
                        <a:rPr lang="zh-TW" sz="1400">
                          <a:latin typeface="MingLiU"/>
                          <a:ea typeface="MingLiU"/>
                        </a:rPr>
                        <a:t>完整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530352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专项资金细化率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solidFill>
                            <a:srgbClr val="FF0000"/>
                          </a:solidFill>
                          <a:latin typeface="PMingLiU"/>
                          <a:ea typeface="PMingLiU"/>
                        </a:rPr>
                        <a:t>&gt;90%</a:t>
                      </a:r>
                      <a:endParaRPr lang="zh-TW" sz="1200">
                        <a:solidFill>
                          <a:srgbClr val="FF0000"/>
                        </a:solidFill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</a:tr>
              <a:tr h="74980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预算执行率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solidFill>
                            <a:srgbClr val="FF0000"/>
                          </a:solidFill>
                          <a:latin typeface="PMingLiU"/>
                          <a:ea typeface="PMingLiU"/>
                        </a:rPr>
                        <a:t>&gt;90%</a:t>
                      </a:r>
                      <a:endParaRPr lang="zh-TW" sz="1200">
                        <a:solidFill>
                          <a:srgbClr val="FF0000"/>
                        </a:solidFill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</a:tr>
              <a:tr h="1197864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预算调整率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solidFill>
                            <a:srgbClr val="FF0000"/>
                          </a:solidFill>
                          <a:latin typeface="PMingLiU"/>
                          <a:ea typeface="PMingLiU"/>
                        </a:rPr>
                        <a:t>&lt;10%</a:t>
                      </a:r>
                      <a:endParaRPr lang="zh-TW" sz="1200">
                        <a:solidFill>
                          <a:srgbClr val="FF0000"/>
                        </a:solidFill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</a:tr>
              <a:tr h="911352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结转结余率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solidFill>
                            <a:srgbClr val="FF0000"/>
                          </a:solidFill>
                          <a:latin typeface="PMingLiU"/>
                          <a:ea typeface="PMingLiU"/>
                        </a:rPr>
                        <a:t>&lt;10%</a:t>
                      </a:r>
                      <a:endParaRPr lang="zh-TW" sz="1200">
                        <a:solidFill>
                          <a:srgbClr val="FF0000"/>
                        </a:solidFill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</a:tr>
              <a:tr h="530352"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390"/>
                        </a:lnSpc>
                        <a:spcBef>
                          <a:spcPts val="280"/>
                        </a:spcBef>
                      </a:pPr>
                      <a:r>
                        <a:rPr lang="zh-CN" sz="1400">
                          <a:latin typeface="MingLiU"/>
                          <a:ea typeface="MingLiU"/>
                        </a:rPr>
                        <a:t>“三公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经费”控制 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solidFill>
                            <a:srgbClr val="FF0000"/>
                          </a:solidFill>
                          <a:latin typeface="PMingLiU"/>
                          <a:ea typeface="PMingLiU"/>
                        </a:rPr>
                        <a:t>&lt;100%</a:t>
                      </a:r>
                      <a:endParaRPr lang="zh-TW" sz="1200">
                        <a:solidFill>
                          <a:srgbClr val="FF0000"/>
                        </a:solidFill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</a:tr>
              <a:tr h="91744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政府釆购执行率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solidFill>
                            <a:srgbClr val="FF0000"/>
                          </a:solidFill>
                          <a:latin typeface="PMingLiU"/>
                          <a:ea typeface="PMingLiU"/>
                        </a:rPr>
                        <a:t>&gt;90%</a:t>
                      </a:r>
                      <a:endParaRPr lang="zh-TW" sz="1200">
                        <a:solidFill>
                          <a:srgbClr val="FF0000"/>
                        </a:solidFill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2880" y="5413248"/>
            <a:ext cx="579120" cy="14447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4512" y="0"/>
            <a:ext cx="1237488" cy="25603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74520" y="3200400"/>
            <a:ext cx="1085088" cy="4084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585"/>
              </a:lnSpc>
            </a:pPr>
            <a:r>
              <a:rPr lang="zh-TW" sz="1400">
                <a:latin typeface="MingLiU"/>
                <a:ea typeface="MingLiU"/>
              </a:rPr>
              <a:t>预算和财务管 理</a:t>
            </a:r>
            <a:endParaRPr lang="zh-TW" sz="1400">
              <a:latin typeface="MingLiU"/>
              <a:ea typeface="MingLiU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6488" y="3197352"/>
            <a:ext cx="917448" cy="423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750"/>
              </a:lnSpc>
            </a:pPr>
            <a:r>
              <a:rPr lang="zh-TW" sz="1400" b="1">
                <a:latin typeface="MingLiU"/>
                <a:ea typeface="MingLiU"/>
              </a:rPr>
              <a:t>投入管理指 标</a:t>
            </a:r>
            <a:endParaRPr lang="zh-TW" sz="1400" b="1">
              <a:latin typeface="MingLiU"/>
              <a:ea typeface="MingLiU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029712" y="396240"/>
          <a:ext cx="8080375" cy="6011545"/>
        </p:xfrm>
        <a:graphic>
          <a:graphicData uri="http://schemas.openxmlformats.org/drawingml/2006/table">
            <a:tbl>
              <a:tblPr/>
              <a:tblGrid>
                <a:gridCol w="1673352"/>
                <a:gridCol w="1057656"/>
                <a:gridCol w="841375"/>
                <a:gridCol w="4507865"/>
              </a:tblGrid>
              <a:tr h="49072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决算真实性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真实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决算编制数据是否账表一致，即决算报表数据与会计账簿 数据是否一致。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</a:tr>
              <a:tr h="1764792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资金使用合规性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合规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8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67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部门（单位）是否按照相关法律法规以及资金管理办法规 定的用途使用预算资金，用以反映和考核部门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（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单位）预 算资金的规范运行情况。</a:t>
                      </a:r>
                      <a:r>
                        <a:rPr lang="en-US" sz="1400">
                          <a:latin typeface="Arial" panose="020B0604020202090204"/>
                        </a:rPr>
                        <a:t>1.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是否符合国家财经法规和财务 管理制度规定以及有关专项资金管理办法的规定；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2.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资金 的拨付是否有完整的审批程序和手续；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3.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项目的重大开支 是否经过评估论证；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4.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是否符合部门预算批复的用途；</a:t>
                      </a:r>
                      <a:r>
                        <a:rPr lang="en-US" sz="1400">
                          <a:latin typeface="Arial" panose="020B0604020202090204"/>
                        </a:rPr>
                        <a:t>5. 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是否存在截留支出情况；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6.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是否存在挤占支出情况；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7.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是 否存在挪用支出情况；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8.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是否存在虚列支出情况。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</a:tr>
              <a:tr h="110490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管理制度健全性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健全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6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68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部门（单位）为加强预算管理，规范财务行为而制定的管 理制度是否健全完整，用以反映和考核部门（单位）预算 管理制度为完成主要职责或促成事业发展的保障情况。</a:t>
                      </a:r>
                      <a:r>
                        <a:rPr lang="en-US" sz="1400">
                          <a:latin typeface="Arial" panose="020B0604020202090204"/>
                        </a:rPr>
                        <a:t>1. 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是否已制定或具有预算资金管理办法、内部管理制度、会 计核算制度、会计岗位制度等管理制度；</a:t>
                      </a:r>
                      <a:r>
                        <a:rPr lang="en-US" sz="1400">
                          <a:latin typeface="Arial" panose="020B0604020202090204"/>
                        </a:rPr>
                        <a:t>2.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相关管理制度 是否得到有效执行。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</a:tr>
              <a:tr h="11277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预决算信息公开性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按时公开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5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部门（单位）是否按照政府信息公开有关规定公开部门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 algn="just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（单位）预算、执行、决算、监督、绩效等相关预决算信 息，用以反映和考核部门（单位）预决算管理的公开透明 情况。</a:t>
                      </a:r>
                      <a:r>
                        <a:rPr lang="en-US" sz="1400">
                          <a:latin typeface="Arial" panose="020B0604020202090204"/>
                        </a:rPr>
                        <a:t>1.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是否按规定内容公开预决算信息；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2.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是否按规定 时限公开预决算信息。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</a:tr>
              <a:tr h="134416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资产管理规范性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规范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6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66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部门（单位）的资产配置、使用是否合规，处置是否规范: 收入是否及时足额上缴，用以反映和考核部门（单位）资 产管理的规范程度。</a:t>
                      </a:r>
                      <a:r>
                        <a:rPr lang="en-US" sz="1400">
                          <a:latin typeface="Arial" panose="020B0604020202090204"/>
                        </a:rPr>
                        <a:t>1.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是否建立资产台账，资产报表数据 与会计账簿数据是否相符；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2.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新增资产是否符合规定程序 和规定标准；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3.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资产对外使用（出租等）、资产处置事项 是否按规定报批；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4.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资产收益是否及时足额上交财政。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58824" y="923544"/>
          <a:ext cx="9156192" cy="4495800"/>
        </p:xfrm>
        <a:graphic>
          <a:graphicData uri="http://schemas.openxmlformats.org/drawingml/2006/table">
            <a:tbl>
              <a:tblPr/>
              <a:tblGrid>
                <a:gridCol w="856488"/>
                <a:gridCol w="1106424"/>
                <a:gridCol w="1484376"/>
                <a:gridCol w="944880"/>
                <a:gridCol w="749808"/>
                <a:gridCol w="4014216"/>
              </a:tblGrid>
              <a:tr h="1213104">
                <a:tc row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 b="1">
                          <a:latin typeface="Microsoft YaHei"/>
                          <a:ea typeface="Microsoft YaHei"/>
                        </a:rPr>
                        <a:t>投入管理 指标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>
                      <a:spAutoFit/>
                    </a:bodyPr>
                    <a:p>
                      <a:pPr indent="139700"/>
                      <a:r>
                        <a:rPr lang="zh-TW" sz="1400">
                          <a:latin typeface="Microsoft YaHei"/>
                          <a:ea typeface="Microsoft YaHei"/>
                        </a:rPr>
                        <a:t>绩效管理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绩效监控完成率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5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3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部门（单位）按要求实施绩效监控的项目数 量占应实施绩效监控项目总数的比重。部门 （单位）绩效监控完成率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=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已完成绩效监控项 目数量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部门（单位）项目总数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*100%</a:t>
                      </a:r>
                      <a:endParaRPr lang="zh-TW" sz="16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</a:tr>
              <a:tr h="121310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绩效自评完成率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5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部门（单位）按要求实施绩效自评的项目数 量占应实施绩效自评项目总数的比重。部门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（单位）绩效自评完成率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=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已完成评价项目数 量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部门（单位）项目总数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*100%</a:t>
                      </a:r>
                      <a:endParaRPr lang="zh-TW" sz="16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</a:tr>
              <a:tr h="85344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80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部门绩效评价完 成率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10"/>
                        </a:lnSpc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部门重点绩效评价项目评价完成情况。部门 评价完成率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=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已完成评价项目数量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部门重点 绩效评价项目数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*100%</a:t>
                      </a:r>
                      <a:endParaRPr lang="zh-TW" sz="16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/>
                </a:tc>
              </a:tr>
              <a:tr h="121615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评价结果应用率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5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1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绩效监控、单位自评、部门评价、财政评价 结果应用情况。评价结果应用率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=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评价提出的 意见建议采纳数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提出的意见建议总数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*100%</a:t>
                      </a:r>
                      <a:endParaRPr lang="zh-TW" sz="16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33856" y="975360"/>
          <a:ext cx="9122664" cy="4267200"/>
        </p:xfrm>
        <a:graphic>
          <a:graphicData uri="http://schemas.openxmlformats.org/drawingml/2006/table">
            <a:tbl>
              <a:tblPr/>
              <a:tblGrid>
                <a:gridCol w="853440"/>
                <a:gridCol w="1103376"/>
                <a:gridCol w="1478280"/>
                <a:gridCol w="941832"/>
                <a:gridCol w="743712"/>
                <a:gridCol w="4002024"/>
              </a:tblGrid>
              <a:tr h="829056">
                <a:tc rowSpan="6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 b="1">
                          <a:latin typeface="Microsoft YaHei"/>
                          <a:ea typeface="Microsoft YaHei"/>
                        </a:rPr>
                        <a:t>产出指标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marL="103505" indent="0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重点工作 任务完成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4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重点工作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计划 完成率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000"/>
                    </a:p>
                  </a:txBody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6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分项具体列示本部门重点工作推进情况，相关情况 应予以细化、量化表述。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82600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04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重点工作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计划 完成率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0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47853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822960">
                <a:tc vMerge="1"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履职目标 实现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年度工作目标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endParaRPr lang="zh-TW" sz="1600"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实现率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>
                        <a:lnSpc>
                          <a:spcPts val="16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分项具体列示本部门年度工作目标达成情况，相关 情况应予以细化、量化表述。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82600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年度工作目标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endParaRPr lang="zh-TW" sz="1600"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实现率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0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4846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18616" y="795528"/>
          <a:ext cx="9296400" cy="4751832"/>
        </p:xfrm>
        <a:graphic>
          <a:graphicData uri="http://schemas.openxmlformats.org/drawingml/2006/table">
            <a:tbl>
              <a:tblPr/>
              <a:tblGrid>
                <a:gridCol w="868680"/>
                <a:gridCol w="1121664"/>
                <a:gridCol w="1508760"/>
                <a:gridCol w="960120"/>
                <a:gridCol w="758952"/>
                <a:gridCol w="4078224"/>
              </a:tblGrid>
              <a:tr h="515112">
                <a:tc rowSpan="6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 b="1">
                          <a:latin typeface="Microsoft YaHei"/>
                          <a:ea typeface="Microsoft YaHei"/>
                        </a:rPr>
                        <a:t>效益指标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履职效益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经济效益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/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反映部门（单位）履职对经济社会发展等所 带来的社会效益、经济效益、生态效益等。 可根据部门（单位）实际情况有选择的进行 设置，并将三级指标细化为相应的个性化指 标。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125272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社会效益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完成</a:t>
                      </a:r>
                      <a:r>
                        <a:rPr lang="en-US" sz="1600">
                          <a:latin typeface="Arial" panose="020B0604020202090204"/>
                        </a:rPr>
                        <a:t>xxx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部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门职责，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达到</a:t>
                      </a:r>
                      <a:r>
                        <a:rPr lang="en-US" sz="1600">
                          <a:latin typeface="Arial" panose="020B0604020202090204"/>
                        </a:rPr>
                        <a:t>xxx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效 益。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60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51206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554736">
                <a:tc vMerge="1"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满意度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社会公众满意度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&gt;90%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反映社会公众或服务对象在部门（单位）履 职效果、解决民众关心的热点问题等方面的 满意程度。可根据部门（单位）实际情况有 选择的进行设置，并将三级指标细化为相应 的个性化指标。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83210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服务对象满意度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&gt;90%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0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108508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" y="0"/>
            <a:ext cx="2276856" cy="3608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28" y="2801112"/>
            <a:ext cx="3358896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032" y="6355080"/>
            <a:ext cx="420624" cy="350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6" y="1703832"/>
            <a:ext cx="5657088" cy="5730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4757928" cy="6839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52" y="0"/>
            <a:ext cx="1222248" cy="25328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25440" y="856488"/>
            <a:ext cx="4032504" cy="4419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3700">
                <a:latin typeface="FangSong"/>
                <a:ea typeface="FangSong"/>
              </a:rPr>
              <a:t>寓言</a:t>
            </a:r>
            <a:endParaRPr lang="zh-TW" sz="3700">
              <a:latin typeface="FangSong"/>
              <a:ea typeface="FangSong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25440" y="1395984"/>
            <a:ext cx="6196584" cy="11308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57200">
              <a:lnSpc>
                <a:spcPts val="3180"/>
              </a:lnSpc>
            </a:pPr>
            <a:r>
              <a:rPr lang="zh-TW" sz="2600">
                <a:latin typeface="FangSong"/>
                <a:ea typeface="FangSong"/>
              </a:rPr>
              <a:t>从前，有个人种了一棵葫芦。细长的葫 芦藤上长满了绿叶，开出了几朵雪白的小 花。花谢以后，藤上挂了几个小葫芦。多</a:t>
            </a:r>
            <a:endParaRPr lang="zh-TW" sz="2600">
              <a:latin typeface="FangSong"/>
              <a:ea typeface="FangSong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5440" y="2609088"/>
            <a:ext cx="6202680" cy="743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070"/>
              </a:lnSpc>
            </a:pPr>
            <a:r>
              <a:rPr lang="zh-TW" sz="2600">
                <a:latin typeface="FangSong"/>
                <a:ea typeface="FangSong"/>
              </a:rPr>
              <a:t>么可爱的小葫芦哇</a:t>
            </a:r>
            <a:r>
              <a:rPr lang="zh-TW" sz="2700">
                <a:latin typeface="Arial" panose="020B0604020202090204"/>
                <a:ea typeface="Arial" panose="020B0604020202090204"/>
              </a:rPr>
              <a:t>!</a:t>
            </a:r>
            <a:r>
              <a:rPr lang="zh-TW" sz="2600">
                <a:latin typeface="FangSong"/>
                <a:ea typeface="FangSong"/>
              </a:rPr>
              <a:t>那个人每天都要去看几 次。</a:t>
            </a:r>
            <a:endParaRPr lang="zh-TW" sz="2600">
              <a:latin typeface="FangSong"/>
              <a:ea typeface="FangSong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76544" y="3410712"/>
            <a:ext cx="5541264" cy="3505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2600">
                <a:latin typeface="FangSong"/>
                <a:ea typeface="FangSong"/>
              </a:rPr>
              <a:t>有一天，他看见叶子上爬着一些蚜虫,</a:t>
            </a:r>
            <a:endParaRPr lang="zh-TW" sz="2600">
              <a:latin typeface="FangSong"/>
              <a:ea typeface="FangSong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31536" y="3825240"/>
            <a:ext cx="6190488" cy="7498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190"/>
              </a:lnSpc>
              <a:spcBef>
                <a:spcPts val="140"/>
              </a:spcBef>
            </a:pPr>
            <a:r>
              <a:rPr lang="zh-TW" sz="2600">
                <a:latin typeface="FangSong"/>
                <a:ea typeface="FangSong"/>
              </a:rPr>
              <a:t>心里想，有几个虫子怕什么</a:t>
            </a:r>
            <a:r>
              <a:rPr lang="zh-TW" sz="2700">
                <a:latin typeface="Arial" panose="020B0604020202090204"/>
                <a:ea typeface="Arial" panose="020B0604020202090204"/>
              </a:rPr>
              <a:t>!</a:t>
            </a:r>
            <a:r>
              <a:rPr lang="zh-TW" sz="2600">
                <a:latin typeface="FangSong"/>
                <a:ea typeface="FangSong"/>
              </a:rPr>
              <a:t>他盯着小葫芦 自言自语地说：</a:t>
            </a:r>
            <a:r>
              <a:rPr lang="zh-CN" sz="2600">
                <a:latin typeface="FangSong"/>
                <a:ea typeface="FangSong"/>
              </a:rPr>
              <a:t>“我的</a:t>
            </a:r>
            <a:r>
              <a:rPr lang="zh-TW" sz="2600">
                <a:latin typeface="FangSong"/>
                <a:ea typeface="FangSong"/>
              </a:rPr>
              <a:t>小葫芦，快长啊，</a:t>
            </a:r>
            <a:endParaRPr lang="zh-TW" sz="2600">
              <a:latin typeface="FangSong"/>
              <a:ea typeface="FangSong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25440" y="4639056"/>
            <a:ext cx="4818888" cy="3505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2600">
                <a:latin typeface="FangSong"/>
                <a:ea typeface="FangSong"/>
              </a:rPr>
              <a:t>快长啊</a:t>
            </a:r>
            <a:r>
              <a:rPr lang="zh-TW" sz="2700">
                <a:latin typeface="Arial" panose="020B0604020202090204"/>
                <a:ea typeface="Arial" panose="020B0604020202090204"/>
              </a:rPr>
              <a:t>!</a:t>
            </a:r>
            <a:r>
              <a:rPr lang="zh-TW" sz="2600">
                <a:latin typeface="FangSong"/>
                <a:ea typeface="FangSong"/>
              </a:rPr>
              <a:t>长得赛过大南瓜才好呢</a:t>
            </a:r>
            <a:r>
              <a:rPr lang="zh-TW" sz="2700">
                <a:latin typeface="Arial" panose="020B0604020202090204"/>
                <a:ea typeface="Arial" panose="020B0604020202090204"/>
              </a:rPr>
              <a:t>!</a:t>
            </a:r>
            <a:r>
              <a:rPr lang="zh-TW" sz="2600">
                <a:latin typeface="FangSong"/>
                <a:ea typeface="FangSong"/>
              </a:rPr>
              <a:t>”</a:t>
            </a:r>
            <a:endParaRPr lang="zh-TW" sz="2600">
              <a:latin typeface="FangSong"/>
              <a:ea typeface="FangSong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3088"/>
            <a:ext cx="6339840" cy="52090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72072" y="710184"/>
            <a:ext cx="4834128" cy="31973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57200">
              <a:lnSpc>
                <a:spcPts val="3215"/>
              </a:lnSpc>
            </a:pPr>
            <a:r>
              <a:rPr lang="zh-TW" sz="2600">
                <a:latin typeface="FangSong"/>
                <a:ea typeface="FangSong"/>
              </a:rPr>
              <a:t>一个邻居看见了，对他说： </a:t>
            </a:r>
            <a:r>
              <a:rPr lang="zh-CN" sz="2600">
                <a:latin typeface="FangSong"/>
                <a:ea typeface="FangSong"/>
              </a:rPr>
              <a:t>“你</a:t>
            </a:r>
            <a:r>
              <a:rPr lang="zh-TW" sz="2600">
                <a:latin typeface="FangSong"/>
                <a:ea typeface="FangSong"/>
              </a:rPr>
              <a:t>别光盯着葫芦了，叶子上生 了蚜虫，快治一治吧</a:t>
            </a:r>
            <a:r>
              <a:rPr lang="zh-TW" sz="2700">
                <a:latin typeface="Arial" panose="020B0604020202090204"/>
                <a:ea typeface="Arial" panose="020B0604020202090204"/>
              </a:rPr>
              <a:t>!</a:t>
            </a:r>
            <a:r>
              <a:rPr lang="zh-TW" sz="2600">
                <a:latin typeface="FangSong"/>
                <a:ea typeface="FangSong"/>
              </a:rPr>
              <a:t>”那个人感 到很奇怪，他说：</a:t>
            </a:r>
            <a:r>
              <a:rPr lang="zh-CN" sz="2600">
                <a:latin typeface="FangSong"/>
                <a:ea typeface="FangSong"/>
              </a:rPr>
              <a:t>“什</a:t>
            </a:r>
            <a:r>
              <a:rPr lang="zh-TW" sz="2600">
                <a:latin typeface="FangSong"/>
                <a:ea typeface="FangSong"/>
              </a:rPr>
              <a:t>么</a:t>
            </a:r>
            <a:r>
              <a:rPr lang="zh-TW" sz="3200">
                <a:latin typeface="宋体"/>
                <a:ea typeface="宋体"/>
              </a:rPr>
              <a:t>？</a:t>
            </a:r>
            <a:r>
              <a:rPr lang="zh-TW" sz="2600">
                <a:latin typeface="FangSong"/>
                <a:ea typeface="FangSong"/>
              </a:rPr>
              <a:t>叶子 上的虫还用治</a:t>
            </a:r>
            <a:r>
              <a:rPr lang="zh-TW" sz="3200">
                <a:latin typeface="宋体"/>
                <a:ea typeface="宋体"/>
              </a:rPr>
              <a:t>？</a:t>
            </a:r>
            <a:r>
              <a:rPr lang="zh-TW" sz="2600">
                <a:latin typeface="FangSong"/>
                <a:ea typeface="FangSong"/>
              </a:rPr>
              <a:t>我要的是葫芦。”</a:t>
            </a:r>
            <a:endParaRPr lang="zh-TW" sz="2600">
              <a:latin typeface="FangSong"/>
              <a:ea typeface="FangSong"/>
            </a:endParaRPr>
          </a:p>
          <a:p>
            <a:pPr indent="457200">
              <a:lnSpc>
                <a:spcPts val="3215"/>
              </a:lnSpc>
            </a:pPr>
            <a:r>
              <a:rPr lang="zh-TW" sz="2600">
                <a:latin typeface="FangSong"/>
                <a:ea typeface="FangSong"/>
              </a:rPr>
              <a:t>没过几天，叶子上的蚜虫更 多了。小葫芦慢慢地变黄了，一 个一个都落了。</a:t>
            </a:r>
            <a:endParaRPr lang="zh-TW" sz="2600">
              <a:latin typeface="FangSong"/>
              <a:ea typeface="FangSong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642104" y="2770632"/>
            <a:ext cx="6208776" cy="713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项目绩效监控流程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10056" y="381000"/>
            <a:ext cx="5568696" cy="5699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700">
                <a:latin typeface="Arial" panose="020B0604020202090204"/>
                <a:ea typeface="Arial" panose="020B0604020202090204"/>
              </a:rPr>
              <a:t>1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事前绩效评估职责分工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200" y="1645920"/>
            <a:ext cx="1639824" cy="4114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Microsoft YaHei"/>
                <a:ea typeface="Microsoft YaHei"/>
              </a:rPr>
              <a:t>市财政局: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0536" y="2545080"/>
            <a:ext cx="9543288" cy="22006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2600">
                <a:latin typeface="Microsoft YaHei"/>
                <a:ea typeface="Microsoft YaHei"/>
              </a:rPr>
              <a:t>＞负责制定事前绩效评估管理办法；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＞指导、</a:t>
            </a:r>
            <a:r>
              <a:rPr lang="zh-TW" sz="2600">
                <a:solidFill>
                  <a:srgbClr val="960506"/>
                </a:solidFill>
                <a:latin typeface="Microsoft YaHei"/>
                <a:ea typeface="Microsoft YaHei"/>
              </a:rPr>
              <a:t>督促市</a:t>
            </a:r>
            <a:r>
              <a:rPr lang="zh-TW" sz="2600">
                <a:latin typeface="Microsoft YaHei"/>
                <a:ea typeface="Microsoft YaHei"/>
              </a:rPr>
              <a:t>级部门实施事前绩效评估；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TW" sz="2600">
                <a:latin typeface="Microsoft YaHei"/>
                <a:ea typeface="Microsoft YaHei"/>
              </a:rPr>
              <a:t>＞对市级部门实施的事前绩效评估结果进行</a:t>
            </a:r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审核；</a:t>
            </a:r>
            <a:endParaRPr lang="zh-TW" sz="26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0"/>
            <a:r>
              <a:rPr lang="zh-TW" sz="2600">
                <a:latin typeface="Microsoft YaHei"/>
                <a:ea typeface="Microsoft YaHei"/>
              </a:rPr>
              <a:t>＞视工作需要组织第三方机</a:t>
            </a:r>
            <a:r>
              <a:rPr lang="zh-TW" sz="2600">
                <a:solidFill>
                  <a:srgbClr val="960506"/>
                </a:solidFill>
                <a:latin typeface="Microsoft YaHei"/>
                <a:ea typeface="Microsoft YaHei"/>
              </a:rPr>
              <a:t>构独立</a:t>
            </a:r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开展事前绩效评估；</a:t>
            </a:r>
            <a:endParaRPr lang="zh-TW" sz="26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0"/>
            <a:r>
              <a:rPr lang="zh-TW" sz="2600">
                <a:latin typeface="Microsoft YaHei"/>
                <a:ea typeface="Microsoft YaHei"/>
              </a:rPr>
              <a:t>＞参考评估结果作为项目入库和预算安排的重要参考依据。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10056" y="381000"/>
            <a:ext cx="4148328" cy="5699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700">
                <a:latin typeface="Arial" panose="020B0604020202090204"/>
                <a:ea typeface="Arial" panose="020B0604020202090204"/>
              </a:rPr>
              <a:t>1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什么是绩效监控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6152" y="1874520"/>
            <a:ext cx="9131808" cy="11521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749300" algn="just">
              <a:lnSpc>
                <a:spcPts val="3120"/>
              </a:lnSpc>
            </a:pPr>
            <a:r>
              <a:rPr lang="zh-TW" sz="2600">
                <a:solidFill>
                  <a:srgbClr val="312D2D"/>
                </a:solidFill>
                <a:latin typeface="宋体"/>
                <a:ea typeface="宋体"/>
              </a:rPr>
              <a:t>绩效监控是指在预算执行过程中，市财政局、市级部门 （单位）依照职责，对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预算执行情况</a:t>
            </a:r>
            <a:r>
              <a:rPr lang="zh-TW" sz="2600">
                <a:solidFill>
                  <a:srgbClr val="312D2D"/>
                </a:solidFill>
                <a:latin typeface="宋体"/>
                <a:ea typeface="宋体"/>
              </a:rPr>
              <a:t>和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绩效目标</a:t>
            </a:r>
            <a:r>
              <a:rPr lang="zh-TW" sz="2600">
                <a:solidFill>
                  <a:srgbClr val="312D2D"/>
                </a:solidFill>
                <a:latin typeface="宋体"/>
                <a:ea typeface="宋体"/>
              </a:rPr>
              <a:t>实现程度开展 的监督、控制和管理活动</a:t>
            </a:r>
            <a:r>
              <a:rPr lang="zh-TW" sz="2600">
                <a:solidFill>
                  <a:srgbClr val="4B4849"/>
                </a:solidFill>
                <a:latin typeface="宋体"/>
                <a:ea typeface="宋体"/>
              </a:rPr>
              <a:t>。</a:t>
            </a:r>
            <a:endParaRPr lang="zh-TW" sz="2600">
              <a:solidFill>
                <a:srgbClr val="4B4849"/>
              </a:solidFill>
              <a:latin typeface="宋体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9576" y="3496056"/>
            <a:ext cx="9201912" cy="11765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749300" algn="just">
              <a:lnSpc>
                <a:spcPts val="3215"/>
              </a:lnSpc>
            </a:pPr>
            <a:r>
              <a:rPr lang="zh-TW" sz="2600">
                <a:solidFill>
                  <a:srgbClr val="4B4849"/>
                </a:solidFill>
                <a:latin typeface="Microsoft YaHei"/>
                <a:ea typeface="Microsoft YaHei"/>
              </a:rPr>
              <a:t>绩</a:t>
            </a:r>
            <a:r>
              <a:rPr lang="zh-TW" sz="2600">
                <a:solidFill>
                  <a:srgbClr val="312D2D"/>
                </a:solidFill>
                <a:latin typeface="Microsoft YaHei"/>
                <a:ea typeface="Microsoft YaHei"/>
              </a:rPr>
              <a:t>效监控按照〃全面覆盖、突出重点，权责对等、约束有 </a:t>
            </a:r>
            <a:r>
              <a:rPr lang="zh-TW" sz="2600" i="1">
                <a:solidFill>
                  <a:srgbClr val="312D2D"/>
                </a:solidFill>
                <a:latin typeface="Microsoft YaHei"/>
                <a:ea typeface="Microsoft YaHei"/>
              </a:rPr>
              <a:t>力”</a:t>
            </a:r>
            <a:r>
              <a:rPr lang="zh-TW" sz="2600">
                <a:solidFill>
                  <a:srgbClr val="312D2D"/>
                </a:solidFill>
                <a:latin typeface="Microsoft YaHei"/>
                <a:ea typeface="Microsoft YaHei"/>
              </a:rPr>
              <a:t>的原则，由市财政局统一组织，市级部门（单位）分级实 施</a:t>
            </a:r>
            <a:r>
              <a:rPr lang="zh-TW" sz="2600">
                <a:solidFill>
                  <a:srgbClr val="5B5959"/>
                </a:solidFill>
                <a:latin typeface="Microsoft YaHei"/>
                <a:ea typeface="Microsoft YaHei"/>
              </a:rPr>
              <a:t>。</a:t>
            </a:r>
            <a:endParaRPr lang="zh-TW" sz="2600">
              <a:solidFill>
                <a:srgbClr val="5B5959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37488" y="408432"/>
            <a:ext cx="2651760" cy="496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700">
                <a:latin typeface="Arial" panose="020B0604020202090204"/>
                <a:ea typeface="Arial" panose="020B0604020202090204"/>
              </a:rPr>
              <a:t>2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职责分工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97152" y="1865376"/>
            <a:ext cx="8799576" cy="7559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393700">
              <a:spcAft>
                <a:spcPts val="140"/>
              </a:spcAft>
            </a:pPr>
            <a:r>
              <a:rPr lang="zh-TW" sz="2600">
                <a:latin typeface="宋体"/>
                <a:ea typeface="宋体"/>
              </a:rPr>
              <a:t>市财政局主要职责包括：</a:t>
            </a:r>
            <a:endParaRPr lang="zh-TW" sz="2600">
              <a:latin typeface="宋体"/>
              <a:ea typeface="宋体"/>
            </a:endParaRPr>
          </a:p>
          <a:p>
            <a:pPr indent="393700"/>
            <a:r>
              <a:rPr lang="zh-TW" sz="2600">
                <a:latin typeface="宋体"/>
                <a:ea typeface="宋体"/>
              </a:rPr>
              <a:t>（一）负责对市级部门（单位）开展绩效监控的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总体组织和</a:t>
            </a:r>
            <a:endParaRPr lang="zh-TW" sz="2600">
              <a:solidFill>
                <a:srgbClr val="FF0000"/>
              </a:solidFill>
              <a:latin typeface="宋体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4816" y="2679192"/>
            <a:ext cx="1463040" cy="3474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指导工作</a:t>
            </a:r>
            <a:endParaRPr lang="zh-TW" sz="2600">
              <a:solidFill>
                <a:srgbClr val="FF0000"/>
              </a:solidFill>
              <a:latin typeface="宋体"/>
              <a:ea typeface="宋体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0888" y="3084576"/>
            <a:ext cx="5693664" cy="1566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584200">
              <a:spcAft>
                <a:spcPts val="140"/>
              </a:spcAft>
            </a:pPr>
            <a:r>
              <a:rPr lang="zh-TW" sz="2600">
                <a:latin typeface="宋体"/>
                <a:ea typeface="宋体"/>
              </a:rPr>
              <a:t>（二） 研究制定绩效监控管理制度办法;</a:t>
            </a:r>
            <a:endParaRPr lang="zh-TW" sz="2600">
              <a:latin typeface="宋体"/>
              <a:ea typeface="宋体"/>
            </a:endParaRPr>
          </a:p>
          <a:p>
            <a:pPr indent="584200">
              <a:spcAft>
                <a:spcPts val="140"/>
              </a:spcAft>
            </a:pP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（三） 根据工作安排开展重点绩效监控;</a:t>
            </a:r>
            <a:endParaRPr lang="zh-TW" sz="2600">
              <a:solidFill>
                <a:srgbClr val="FF0000"/>
              </a:solidFill>
              <a:latin typeface="宋体"/>
              <a:ea typeface="宋体"/>
            </a:endParaRPr>
          </a:p>
          <a:p>
            <a:pPr indent="584200">
              <a:spcAft>
                <a:spcPts val="140"/>
              </a:spcAft>
            </a:pPr>
            <a:r>
              <a:rPr lang="zh-TW" sz="2600">
                <a:latin typeface="宋体"/>
                <a:ea typeface="宋体"/>
              </a:rPr>
              <a:t>（四） 督促绩效监控发现问题整改；</a:t>
            </a:r>
            <a:endParaRPr lang="zh-TW" sz="2600">
              <a:latin typeface="宋体"/>
              <a:ea typeface="宋体"/>
            </a:endParaRPr>
          </a:p>
          <a:p>
            <a:pPr indent="584200"/>
            <a:r>
              <a:rPr lang="zh-TW" sz="2600">
                <a:latin typeface="宋体"/>
                <a:ea typeface="宋体"/>
              </a:rPr>
              <a:t>（五） 应用绩效监控结果。</a:t>
            </a:r>
            <a:endParaRPr lang="zh-TW" sz="2600"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37488" y="463296"/>
            <a:ext cx="429768" cy="4328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CN" sz="2700">
                <a:latin typeface="Arial" panose="020B0604020202090204"/>
                <a:ea typeface="Arial" panose="020B0604020202090204"/>
              </a:rPr>
              <a:t>2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endParaRPr lang="zh-CN" sz="37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5104" y="408432"/>
            <a:ext cx="1914144" cy="496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latin typeface="Microsoft YaHei"/>
                <a:ea typeface="Microsoft YaHei"/>
              </a:rPr>
              <a:t>职责分工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25296" y="1484376"/>
            <a:ext cx="9220200" cy="1158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06400" algn="just">
              <a:lnSpc>
                <a:spcPts val="3215"/>
              </a:lnSpc>
            </a:pPr>
            <a:r>
              <a:rPr lang="zh-TW" sz="2600">
                <a:latin typeface="宋体"/>
                <a:ea typeface="宋体"/>
              </a:rPr>
              <a:t>市级部门（单位）是实施绩效监控的主体。主要职责包括：</a:t>
            </a:r>
            <a:endParaRPr lang="zh-TW" sz="2600">
              <a:latin typeface="宋体"/>
              <a:ea typeface="宋体"/>
            </a:endParaRPr>
          </a:p>
          <a:p>
            <a:pPr indent="406400" algn="just">
              <a:lnSpc>
                <a:spcPts val="3215"/>
              </a:lnSpc>
            </a:pPr>
            <a:r>
              <a:rPr lang="zh-TW" sz="2600">
                <a:latin typeface="宋体"/>
                <a:ea typeface="宋体"/>
              </a:rPr>
              <a:t>（一）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牵头负责组织部门本级开展绩效监控工作，</a:t>
            </a:r>
            <a:r>
              <a:rPr lang="zh-TW" sz="2600">
                <a:latin typeface="宋体"/>
                <a:ea typeface="宋体"/>
              </a:rPr>
              <a:t>对所属单 位的绩效监控情况进行指导和监督，明确工作要求，加强绩效</a:t>
            </a:r>
            <a:endParaRPr lang="zh-TW" sz="2600">
              <a:latin typeface="宋体"/>
              <a:ea typeface="宋体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25296" y="2703576"/>
            <a:ext cx="8616696" cy="3474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600">
                <a:latin typeface="宋体"/>
                <a:ea typeface="宋体"/>
              </a:rPr>
              <a:t>监控结果应用等。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按照要求向市财政局报送绩效监控结果</a:t>
            </a:r>
            <a:endParaRPr lang="zh-TW" sz="2600">
              <a:solidFill>
                <a:srgbClr val="FF0000"/>
              </a:solidFill>
              <a:latin typeface="宋体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22248" y="3118104"/>
            <a:ext cx="9168384" cy="15605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06400" algn="just">
              <a:lnSpc>
                <a:spcPts val="3225"/>
              </a:lnSpc>
            </a:pPr>
            <a:r>
              <a:rPr lang="zh-TW" sz="2600">
                <a:latin typeface="宋体"/>
                <a:ea typeface="宋体"/>
              </a:rPr>
              <a:t>（二）按照</a:t>
            </a:r>
            <a:r>
              <a:rPr lang="zh-CN" sz="2700">
                <a:solidFill>
                  <a:srgbClr val="FF0000"/>
                </a:solidFill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solidFill>
                  <a:srgbClr val="FF0000"/>
                </a:solidFill>
                <a:latin typeface="宋体"/>
                <a:ea typeface="宋体"/>
              </a:rPr>
              <a:t>谁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支出，谁负责</a:t>
            </a:r>
            <a:r>
              <a:rPr lang="zh-CN" sz="2700">
                <a:solidFill>
                  <a:srgbClr val="FF0000"/>
                </a:solidFill>
                <a:latin typeface="Arial" panose="020B0604020202090204"/>
                <a:ea typeface="Arial" panose="020B0604020202090204"/>
              </a:rPr>
              <a:t>”</a:t>
            </a:r>
            <a:r>
              <a:rPr lang="zh-CN" sz="2600">
                <a:latin typeface="宋体"/>
                <a:ea typeface="宋体"/>
              </a:rPr>
              <a:t>的</a:t>
            </a:r>
            <a:r>
              <a:rPr lang="zh-TW" sz="2600">
                <a:latin typeface="宋体"/>
                <a:ea typeface="宋体"/>
              </a:rPr>
              <a:t>原则，预算单位（包括部门 本级及所属单位，下同）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负责开展预算绩效日常监控</a:t>
            </a:r>
            <a:r>
              <a:rPr lang="zh-TW" sz="2600">
                <a:latin typeface="宋体"/>
                <a:ea typeface="宋体"/>
              </a:rPr>
              <a:t>，并定期 对绩效监控信息进行收集、审核、分析、汇总、填报；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分析偏 离绩效目标的原因及存在问题，并及时采取纠偏措施。</a:t>
            </a:r>
            <a:endParaRPr lang="zh-TW" sz="2600">
              <a:solidFill>
                <a:srgbClr val="FF0000"/>
              </a:solidFill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5824" y="347472"/>
            <a:ext cx="10125456" cy="32278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043305" indent="0" algn="just"/>
            <a:r>
              <a:rPr lang="zh-CN" sz="2700">
                <a:latin typeface="Arial" panose="020B0604020202090204"/>
                <a:ea typeface="Arial" panose="020B0604020202090204"/>
              </a:rPr>
              <a:t>3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绩效监控内容</a:t>
            </a:r>
            <a:endParaRPr lang="zh-TW" sz="3700">
              <a:latin typeface="Microsoft YaHei"/>
              <a:ea typeface="Microsoft YaHei"/>
            </a:endParaRPr>
          </a:p>
          <a:p>
            <a:pPr indent="0" algn="just">
              <a:lnSpc>
                <a:spcPts val="3205"/>
              </a:lnSpc>
            </a:pPr>
            <a:r>
              <a:rPr lang="zh-TW" sz="2600" b="1">
                <a:solidFill>
                  <a:srgbClr val="ED7D31"/>
                </a:solidFill>
                <a:latin typeface="宋体"/>
                <a:ea typeface="宋体"/>
              </a:rPr>
              <a:t>\   </a:t>
            </a:r>
            <a:r>
              <a:rPr lang="zh-TW" sz="2600" b="1">
                <a:latin typeface="宋体"/>
                <a:ea typeface="宋体"/>
              </a:rPr>
              <a:t>（一）绩效目标完成情况。</a:t>
            </a:r>
            <a:r>
              <a:rPr lang="zh-TW" sz="2600">
                <a:latin typeface="宋体"/>
                <a:ea typeface="宋体"/>
              </a:rPr>
              <a:t>预计产出的完成进度及趋势，包</a:t>
            </a:r>
            <a:endParaRPr lang="zh-TW" sz="2600">
              <a:latin typeface="宋体"/>
              <a:ea typeface="宋体"/>
            </a:endParaRPr>
          </a:p>
          <a:p>
            <a:pPr marL="840105" indent="0" algn="just">
              <a:lnSpc>
                <a:spcPts val="3205"/>
              </a:lnSpc>
            </a:pPr>
            <a:r>
              <a:rPr lang="zh-TW" sz="2600">
                <a:latin typeface="宋体"/>
                <a:ea typeface="宋体"/>
              </a:rPr>
              <a:t>括数量、质量、时效、成本等；预计效果的实现进度及趋势， 包括经济效益、社会效益、生态效益和可持续影响等；跟踪服 务对象满意度及趋势。</a:t>
            </a:r>
            <a:endParaRPr lang="zh-TW" sz="2600">
              <a:latin typeface="宋体"/>
              <a:ea typeface="宋体"/>
            </a:endParaRPr>
          </a:p>
          <a:p>
            <a:pPr marL="840105" indent="393700" algn="just">
              <a:lnSpc>
                <a:spcPts val="3240"/>
              </a:lnSpc>
            </a:pPr>
            <a:r>
              <a:rPr lang="zh-TW" sz="2600" b="1">
                <a:latin typeface="宋体"/>
                <a:ea typeface="宋体"/>
              </a:rPr>
              <a:t>（二）预算资金执行情况。</a:t>
            </a:r>
            <a:r>
              <a:rPr lang="zh-TW" sz="2600">
                <a:latin typeface="宋体"/>
                <a:ea typeface="宋体"/>
              </a:rPr>
              <a:t>包括预算资金拨付情况、预算单 位实际支出情况以及预计结转结余情况。</a:t>
            </a:r>
            <a:endParaRPr lang="zh-TW" sz="2600"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144" y="0"/>
            <a:ext cx="10210800" cy="3166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CN" sz="2700">
                <a:latin typeface="Arial" panose="020B0604020202090204"/>
                <a:ea typeface="Arial" panose="020B0604020202090204"/>
              </a:rPr>
              <a:t>\ 4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绩效监控时间段</a:t>
            </a:r>
            <a:endParaRPr lang="zh-TW" sz="3700">
              <a:latin typeface="Microsoft YaHei"/>
              <a:ea typeface="Microsoft YaHei"/>
            </a:endParaRPr>
          </a:p>
          <a:p>
            <a:pPr indent="165100">
              <a:lnSpc>
                <a:spcPts val="3095"/>
              </a:lnSpc>
            </a:pPr>
            <a:r>
              <a:rPr lang="zh-TW" sz="2600">
                <a:solidFill>
                  <a:srgbClr val="ED7D31"/>
                </a:solidFill>
                <a:latin typeface="宋体"/>
                <a:ea typeface="宋体"/>
              </a:rPr>
              <a:t>\   </a:t>
            </a:r>
            <a:r>
              <a:rPr lang="zh-TW" sz="2600">
                <a:latin typeface="宋体"/>
                <a:ea typeface="宋体"/>
              </a:rPr>
              <a:t>绩效监控工作是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全流程的持续性管理</a:t>
            </a:r>
            <a:r>
              <a:rPr lang="zh-TW" sz="2600">
                <a:latin typeface="宋体"/>
                <a:ea typeface="宋体"/>
              </a:rPr>
              <a:t>，具体采取市级部门</a:t>
            </a:r>
            <a:endParaRPr lang="zh-TW" sz="2600">
              <a:latin typeface="宋体"/>
              <a:ea typeface="宋体"/>
            </a:endParaRPr>
          </a:p>
          <a:p>
            <a:pPr marL="945515" indent="0">
              <a:lnSpc>
                <a:spcPts val="3095"/>
              </a:lnSpc>
              <a:spcAft>
                <a:spcPts val="2380"/>
              </a:spcAft>
            </a:pPr>
            <a:r>
              <a:rPr lang="zh-TW" sz="2600">
                <a:latin typeface="宋体"/>
                <a:ea typeface="宋体"/>
              </a:rPr>
              <a:t>（单位）自主监控和市财政局重点监控相结合的方式开展。</a:t>
            </a:r>
            <a:endParaRPr lang="zh-TW" sz="2600">
              <a:latin typeface="宋体"/>
              <a:ea typeface="宋体"/>
            </a:endParaRPr>
          </a:p>
          <a:p>
            <a:pPr marL="920115" indent="0" algn="r">
              <a:lnSpc>
                <a:spcPts val="3095"/>
              </a:lnSpc>
            </a:pPr>
            <a:r>
              <a:rPr lang="zh-TW" sz="2600">
                <a:latin typeface="宋体"/>
                <a:ea typeface="宋体"/>
              </a:rPr>
              <a:t>市级部门（单位）对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科研类项目可暂不开展年度中</a:t>
            </a:r>
            <a:r>
              <a:rPr lang="zh-TW" sz="2600">
                <a:latin typeface="宋体"/>
                <a:ea typeface="宋体"/>
              </a:rPr>
              <a:t>的绩效监 控，但应在实施期内结合项目检查等方式强化绩效监控，更加</a:t>
            </a:r>
            <a:endParaRPr lang="zh-TW" sz="2600">
              <a:latin typeface="宋体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9744" y="3227832"/>
            <a:ext cx="5903976" cy="3474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宋体"/>
                <a:ea typeface="宋体"/>
              </a:rPr>
              <a:t>注重项目绩效目标实现程度和可持续性。</a:t>
            </a:r>
            <a:endParaRPr lang="zh-TW" sz="2600"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63752" y="408432"/>
            <a:ext cx="9698736" cy="23530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203200">
              <a:spcAft>
                <a:spcPts val="980"/>
              </a:spcAft>
            </a:pPr>
            <a:r>
              <a:rPr lang="zh-CN" sz="2700">
                <a:latin typeface="Arial" panose="020B0604020202090204"/>
                <a:ea typeface="Arial" panose="020B0604020202090204"/>
              </a:rPr>
              <a:t>5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年中绩效监控</a:t>
            </a:r>
            <a:endParaRPr lang="zh-TW" sz="3700">
              <a:latin typeface="Microsoft YaHei"/>
              <a:ea typeface="Microsoft YaHei"/>
            </a:endParaRPr>
          </a:p>
          <a:p>
            <a:pPr indent="736600" algn="just">
              <a:lnSpc>
                <a:spcPts val="3095"/>
              </a:lnSpc>
            </a:pPr>
            <a:r>
              <a:rPr lang="zh-TW" sz="2600">
                <a:latin typeface="宋体"/>
                <a:ea typeface="宋体"/>
              </a:rPr>
              <a:t>每年</a:t>
            </a:r>
            <a:r>
              <a:rPr lang="zh-TW" sz="2700">
                <a:latin typeface="Arial" panose="020B0604020202090204"/>
                <a:ea typeface="Arial" panose="020B0604020202090204"/>
              </a:rPr>
              <a:t>7</a:t>
            </a:r>
            <a:r>
              <a:rPr lang="zh-TW" sz="2600">
                <a:latin typeface="宋体"/>
                <a:ea typeface="宋体"/>
              </a:rPr>
              <a:t>月底，市级部门（单位）要集中对预算执行情况和绩效 目标实现程度开展一次绩效监控汇总分析，具体工作程序如下：</a:t>
            </a:r>
            <a:endParaRPr lang="zh-TW" sz="2600">
              <a:latin typeface="宋体"/>
              <a:ea typeface="宋体"/>
            </a:endParaRPr>
          </a:p>
          <a:p>
            <a:pPr indent="393700" algn="just">
              <a:lnSpc>
                <a:spcPts val="3095"/>
              </a:lnSpc>
            </a:pPr>
            <a:r>
              <a:rPr lang="zh-TW" sz="2600">
                <a:latin typeface="宋体"/>
                <a:ea typeface="宋体"/>
              </a:rPr>
              <a:t>（一） 收集绩效监控信息。</a:t>
            </a:r>
            <a:endParaRPr lang="zh-TW" sz="2600">
              <a:latin typeface="宋体"/>
              <a:ea typeface="宋体"/>
            </a:endParaRPr>
          </a:p>
          <a:p>
            <a:pPr indent="393700" algn="just">
              <a:lnSpc>
                <a:spcPts val="3095"/>
              </a:lnSpc>
            </a:pPr>
            <a:r>
              <a:rPr lang="zh-TW" sz="2600">
                <a:latin typeface="宋体"/>
                <a:ea typeface="宋体"/>
              </a:rPr>
              <a:t>（二） 分析绩效监控信息。预算单位在收集上述绩效信息的基</a:t>
            </a:r>
            <a:endParaRPr lang="zh-TW" sz="2600">
              <a:latin typeface="宋体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6696" y="2819400"/>
            <a:ext cx="9500616" cy="3474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600">
                <a:latin typeface="宋体"/>
                <a:ea typeface="宋体"/>
              </a:rPr>
              <a:t>础上，对偏离绩效目标的原因进行分析，对全年绩效目标完成情</a:t>
            </a:r>
            <a:endParaRPr lang="zh-TW" sz="2600">
              <a:latin typeface="宋体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6696" y="3227832"/>
            <a:ext cx="9549384" cy="1158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170"/>
              </a:lnSpc>
            </a:pPr>
            <a:r>
              <a:rPr lang="zh-TW" sz="2600">
                <a:latin typeface="宋体"/>
                <a:ea typeface="宋体"/>
              </a:rPr>
              <a:t>况进行预计，并对预计年底不能完成目标的原因及拟采取的改进 措施做出说明。</a:t>
            </a:r>
            <a:endParaRPr lang="zh-TW" sz="2600">
              <a:latin typeface="宋体"/>
              <a:ea typeface="宋体"/>
            </a:endParaRPr>
          </a:p>
          <a:p>
            <a:pPr indent="393700">
              <a:lnSpc>
                <a:spcPts val="3170"/>
              </a:lnSpc>
            </a:pPr>
            <a:r>
              <a:rPr lang="zh-TW" sz="2600">
                <a:latin typeface="宋体"/>
                <a:ea typeface="宋体"/>
              </a:rPr>
              <a:t>（三）填报绩效监控情况表。预算单位在分析绩效监控信息的</a:t>
            </a:r>
            <a:endParaRPr lang="zh-TW" sz="2600">
              <a:latin typeface="宋体"/>
              <a:ea typeface="宋体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6696" y="4447032"/>
            <a:ext cx="9503664" cy="3474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宋体"/>
                <a:ea typeface="宋体"/>
              </a:rPr>
              <a:t>基础上填写《项目支出绩效监控情况表》和《部门整体支出绩效</a:t>
            </a:r>
            <a:endParaRPr lang="zh-TW" sz="2600">
              <a:latin typeface="宋体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9744" y="4852416"/>
            <a:ext cx="8958072" cy="3444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600">
                <a:latin typeface="宋体"/>
                <a:ea typeface="宋体"/>
              </a:rPr>
              <a:t>监控情况表》，并作为年度预算执行完成后绩效评价的依据。</a:t>
            </a:r>
            <a:endParaRPr lang="zh-TW" sz="2600"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37488" y="408432"/>
            <a:ext cx="3608832" cy="496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215900"/>
            <a:r>
              <a:rPr lang="zh-CN" sz="2700">
                <a:latin typeface="Arial" panose="020B0604020202090204"/>
                <a:ea typeface="Arial" panose="020B0604020202090204"/>
              </a:rPr>
              <a:t>5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年中绩效监控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4504" y="1194816"/>
            <a:ext cx="10744200" cy="44165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393700" algn="just">
              <a:lnSpc>
                <a:spcPts val="3155"/>
              </a:lnSpc>
            </a:pPr>
            <a:r>
              <a:rPr lang="zh-TW" sz="2600">
                <a:latin typeface="宋体"/>
                <a:ea typeface="宋体"/>
              </a:rPr>
              <a:t>（四）报送绩效监控报告。市级部门（单位）年度集中绩效监控工 作完成后，在汇总分析绩效监控结果的基础上，形成本部门绩效监控 报告。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绩效监控报告主要内容包括：</a:t>
            </a:r>
            <a:endParaRPr lang="zh-TW" sz="2600">
              <a:solidFill>
                <a:srgbClr val="FF0000"/>
              </a:solidFill>
              <a:latin typeface="宋体"/>
              <a:ea typeface="宋体"/>
            </a:endParaRPr>
          </a:p>
          <a:p>
            <a:pPr indent="0">
              <a:lnSpc>
                <a:spcPts val="3155"/>
              </a:lnSpc>
            </a:pPr>
            <a:r>
              <a:rPr lang="zh-TW" sz="2600">
                <a:latin typeface="宋体"/>
                <a:ea typeface="宋体"/>
              </a:rPr>
              <a:t>① 绩效监控工作组织实施情况；</a:t>
            </a:r>
            <a:endParaRPr lang="zh-TW" sz="2600">
              <a:latin typeface="宋体"/>
              <a:ea typeface="宋体"/>
            </a:endParaRPr>
          </a:p>
          <a:p>
            <a:pPr indent="0">
              <a:lnSpc>
                <a:spcPts val="3155"/>
              </a:lnSpc>
            </a:pPr>
            <a:r>
              <a:rPr lang="zh-TW" sz="2600">
                <a:latin typeface="宋体"/>
                <a:ea typeface="宋体"/>
              </a:rPr>
              <a:t>② 预算执行进度情况及趋势分析；</a:t>
            </a:r>
            <a:endParaRPr lang="zh-TW" sz="2600">
              <a:latin typeface="宋体"/>
              <a:ea typeface="宋体"/>
            </a:endParaRPr>
          </a:p>
          <a:p>
            <a:pPr indent="0">
              <a:lnSpc>
                <a:spcPts val="3155"/>
              </a:lnSpc>
            </a:pPr>
            <a:r>
              <a:rPr lang="zh-TW" sz="2600">
                <a:latin typeface="宋体"/>
                <a:ea typeface="宋体"/>
              </a:rPr>
              <a:t>③ 绩效目标实现程度及趋势分析；</a:t>
            </a:r>
            <a:endParaRPr lang="zh-TW" sz="2600">
              <a:latin typeface="宋体"/>
              <a:ea typeface="宋体"/>
            </a:endParaRPr>
          </a:p>
          <a:p>
            <a:pPr indent="0">
              <a:lnSpc>
                <a:spcPts val="3155"/>
              </a:lnSpc>
            </a:pPr>
            <a:r>
              <a:rPr lang="zh-TW" sz="2600">
                <a:latin typeface="宋体"/>
                <a:ea typeface="宋体"/>
              </a:rPr>
              <a:t>④ 存在的主要问题及原因分析；</a:t>
            </a:r>
            <a:endParaRPr lang="zh-TW" sz="2600">
              <a:latin typeface="宋体"/>
              <a:ea typeface="宋体"/>
            </a:endParaRPr>
          </a:p>
          <a:p>
            <a:pPr indent="0">
              <a:lnSpc>
                <a:spcPts val="3155"/>
              </a:lnSpc>
            </a:pPr>
            <a:r>
              <a:rPr lang="zh-TW" sz="2600">
                <a:latin typeface="宋体"/>
                <a:ea typeface="宋体"/>
              </a:rPr>
              <a:t>⑤ 下一步改进工作的意见建议；</a:t>
            </a:r>
            <a:endParaRPr lang="zh-TW" sz="2600">
              <a:latin typeface="宋体"/>
              <a:ea typeface="宋体"/>
            </a:endParaRPr>
          </a:p>
          <a:p>
            <a:pPr indent="0">
              <a:lnSpc>
                <a:spcPts val="3155"/>
              </a:lnSpc>
            </a:pPr>
            <a:r>
              <a:rPr lang="zh-TW" sz="2600">
                <a:latin typeface="宋体"/>
                <a:ea typeface="宋体"/>
              </a:rPr>
              <a:t>⑥ 其他需要说明的问题等。</a:t>
            </a:r>
            <a:endParaRPr lang="zh-TW" sz="2600">
              <a:latin typeface="宋体"/>
              <a:ea typeface="宋体"/>
            </a:endParaRPr>
          </a:p>
          <a:p>
            <a:pPr indent="520700" algn="just">
              <a:lnSpc>
                <a:spcPts val="3095"/>
              </a:lnSpc>
            </a:pPr>
            <a:r>
              <a:rPr lang="zh-TW" sz="2600">
                <a:latin typeface="宋体"/>
                <a:ea typeface="宋体"/>
              </a:rPr>
              <a:t>市级部门（单位）绩效监控报告以及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《项目支出绩效监控情况表》 和《部门整体支出绩效监控情况表》</a:t>
            </a:r>
            <a:r>
              <a:rPr lang="zh-TW" sz="2600">
                <a:latin typeface="宋体"/>
                <a:ea typeface="宋体"/>
              </a:rPr>
              <a:t>于</a:t>
            </a:r>
            <a:r>
              <a:rPr lang="zh-TW" sz="2700">
                <a:latin typeface="Arial" panose="020B0604020202090204"/>
                <a:ea typeface="Arial" panose="020B0604020202090204"/>
              </a:rPr>
              <a:t>8</a:t>
            </a:r>
            <a:r>
              <a:rPr lang="zh-TW" sz="2600">
                <a:latin typeface="宋体"/>
                <a:ea typeface="宋体"/>
              </a:rPr>
              <a:t>月</a:t>
            </a:r>
            <a:r>
              <a:rPr lang="zh-TW" sz="2700">
                <a:latin typeface="Arial" panose="020B0604020202090204"/>
                <a:ea typeface="Arial" panose="020B0604020202090204"/>
              </a:rPr>
              <a:t>15</a:t>
            </a:r>
            <a:r>
              <a:rPr lang="zh-TW" sz="2600">
                <a:latin typeface="宋体"/>
                <a:ea typeface="宋体"/>
              </a:rPr>
              <a:t>日前报送市财政局。    </a:t>
            </a:r>
            <a:r>
              <a:rPr lang="zh-TW" sz="2600">
                <a:solidFill>
                  <a:srgbClr val="5A9AD4"/>
                </a:solidFill>
                <a:latin typeface="宋体"/>
                <a:ea typeface="宋体"/>
              </a:rPr>
              <a:t>、</a:t>
            </a:r>
            <a:endParaRPr lang="zh-TW" sz="2600">
              <a:solidFill>
                <a:srgbClr val="5A9AD4"/>
              </a:solidFill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1920" y="347472"/>
            <a:ext cx="10098024" cy="20086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043305" indent="0"/>
            <a:r>
              <a:rPr lang="zh-CN" sz="2700">
                <a:latin typeface="Arial" panose="020B0604020202090204"/>
                <a:ea typeface="Arial" panose="020B0604020202090204"/>
              </a:rPr>
              <a:t>6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重点绩效监控</a:t>
            </a:r>
            <a:endParaRPr lang="zh-TW" sz="3700">
              <a:latin typeface="Microsoft YaHei"/>
              <a:ea typeface="Microsoft YaHei"/>
            </a:endParaRPr>
          </a:p>
          <a:p>
            <a:pPr marL="840105" indent="-876300" algn="just">
              <a:lnSpc>
                <a:spcPts val="3250"/>
              </a:lnSpc>
            </a:pPr>
            <a:r>
              <a:rPr lang="zh-TW" sz="2600">
                <a:solidFill>
                  <a:srgbClr val="ED7D31"/>
                </a:solidFill>
                <a:latin typeface="宋体"/>
                <a:ea typeface="宋体"/>
              </a:rPr>
              <a:t>\ </a:t>
            </a:r>
            <a:r>
              <a:rPr lang="zh-TW" sz="2600">
                <a:latin typeface="宋体"/>
                <a:ea typeface="宋体"/>
              </a:rPr>
              <a:t>在市级部门（单位）自主监控的基础上，市财政局选择部分 涉及经济社会发展重点领域、覆盖面广、社会关注度高、实施 期长的项目开展重点绩效监控。</a:t>
            </a:r>
            <a:endParaRPr lang="zh-TW" sz="2600"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144" y="0"/>
            <a:ext cx="10344912" cy="3575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CN" sz="1600">
                <a:latin typeface="Arial" panose="020B0604020202090204"/>
                <a:ea typeface="Arial" panose="020B0604020202090204"/>
              </a:rPr>
              <a:t>X </a:t>
            </a:r>
            <a:r>
              <a:rPr lang="zh-CN" sz="3700" i="1">
                <a:latin typeface="Arial" panose="020B0604020202090204"/>
                <a:ea typeface="Arial" panose="020B0604020202090204"/>
              </a:rPr>
              <a:t>7</a:t>
            </a:r>
            <a:r>
              <a:rPr lang="zh-CN" sz="3700" i="1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绩效监控应用</a:t>
            </a:r>
            <a:endParaRPr lang="zh-TW" sz="3700">
              <a:latin typeface="Microsoft YaHei"/>
              <a:ea typeface="Microsoft YaHei"/>
            </a:endParaRPr>
          </a:p>
          <a:p>
            <a:pPr marL="945515" indent="-838200" algn="just">
              <a:lnSpc>
                <a:spcPts val="3215"/>
              </a:lnSpc>
            </a:pPr>
            <a:r>
              <a:rPr lang="zh-TW" sz="2600">
                <a:solidFill>
                  <a:srgbClr val="ED7D31"/>
                </a:solidFill>
                <a:latin typeface="宋体"/>
                <a:ea typeface="宋体"/>
              </a:rPr>
              <a:t>\ </a:t>
            </a:r>
            <a:r>
              <a:rPr lang="zh-TW" sz="2600">
                <a:latin typeface="宋体"/>
                <a:ea typeface="宋体"/>
              </a:rPr>
              <a:t>市级部门（单位）通过绩效监控信息深入分析预算执行进度、 绩效目标实现程度等情况，对绩效监控中发现的绩效目标执行 偏差和管理漏洞，</a:t>
            </a:r>
            <a:r>
              <a:rPr lang="zh-TW" sz="2600">
                <a:solidFill>
                  <a:srgbClr val="FF0000"/>
                </a:solidFill>
                <a:latin typeface="宋体"/>
                <a:ea typeface="宋体"/>
              </a:rPr>
              <a:t>应及时采取分类处置措施予以纠正：</a:t>
            </a:r>
            <a:endParaRPr lang="zh-TW" sz="2600">
              <a:solidFill>
                <a:srgbClr val="FF0000"/>
              </a:solidFill>
              <a:latin typeface="宋体"/>
              <a:ea typeface="宋体"/>
            </a:endParaRPr>
          </a:p>
          <a:p>
            <a:pPr marL="945515" indent="406400">
              <a:lnSpc>
                <a:spcPts val="3240"/>
              </a:lnSpc>
            </a:pPr>
            <a:r>
              <a:rPr lang="zh-TW" sz="2600">
                <a:latin typeface="宋体"/>
                <a:ea typeface="宋体"/>
              </a:rPr>
              <a:t>（一）对于因政策变化、突发事件等客观因素导致预算执行 进度缓慢或预计无法实现绩效目标的，要本着实事求是的原则, 及时按程序调减预算，并同步调整绩效目标。</a:t>
            </a:r>
            <a:endParaRPr lang="zh-TW" sz="2600">
              <a:latin typeface="宋体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78864" y="3633216"/>
            <a:ext cx="8641080" cy="3474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2600">
                <a:latin typeface="宋体"/>
                <a:ea typeface="宋体"/>
              </a:rPr>
              <a:t>（二）对于绩效监控中发现严重问题的，如预算执行与绩效</a:t>
            </a:r>
            <a:endParaRPr lang="zh-TW" sz="2600">
              <a:latin typeface="宋体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3752" y="4038600"/>
            <a:ext cx="8869680" cy="3474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宋体"/>
                <a:ea typeface="宋体"/>
              </a:rPr>
              <a:t>目标偏离较大、已经或预计造成重大损失浪费或风险等情况,</a:t>
            </a:r>
            <a:endParaRPr lang="zh-TW" sz="2600">
              <a:latin typeface="宋体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9744" y="4447032"/>
            <a:ext cx="9272016" cy="3474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宋体"/>
                <a:ea typeface="宋体"/>
              </a:rPr>
              <a:t>应暂停项目实施，相应按照有关程序调减预算并停止拨付资金,</a:t>
            </a:r>
            <a:endParaRPr lang="zh-TW" sz="2600">
              <a:latin typeface="宋体"/>
              <a:ea typeface="宋体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6696" y="4852416"/>
            <a:ext cx="2179320" cy="3444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宋体"/>
                <a:ea typeface="宋体"/>
              </a:rPr>
              <a:t>及时纠偏止损。</a:t>
            </a:r>
            <a:endParaRPr lang="zh-TW" sz="2600"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206752" y="2770632"/>
            <a:ext cx="9332976" cy="713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114300"/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项目绩效监控表填报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5193792"/>
            <a:ext cx="691896" cy="1655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94816" y="381000"/>
            <a:ext cx="9351264" cy="4346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590"/>
              </a:spcAft>
            </a:pPr>
            <a:r>
              <a:rPr lang="zh-CN" sz="2700">
                <a:latin typeface="Arial" panose="020B0604020202090204"/>
                <a:ea typeface="Arial" panose="020B0604020202090204"/>
              </a:rPr>
              <a:t>1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事前绩效评估职责分工</a:t>
            </a:r>
            <a:endParaRPr lang="zh-TW" sz="3700">
              <a:latin typeface="Microsoft YaHei"/>
              <a:ea typeface="Microsoft YaHei"/>
            </a:endParaRPr>
          </a:p>
          <a:p>
            <a:pPr indent="0">
              <a:spcAft>
                <a:spcPts val="2030"/>
              </a:spcAft>
            </a:pPr>
            <a:r>
              <a:rPr lang="zh-TW" sz="2600">
                <a:latin typeface="Microsoft YaHei"/>
                <a:ea typeface="Microsoft YaHei"/>
              </a:rPr>
              <a:t>市级部门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TW" sz="2600">
                <a:latin typeface="Microsoft YaHei"/>
                <a:ea typeface="Microsoft YaHei"/>
              </a:rPr>
              <a:t>＞负责制定本部门事前绩效评估实施细则；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＞开展本部门新出台重大政策和项目事前绩效评估；</a:t>
            </a:r>
            <a:endParaRPr lang="zh-TW" sz="26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0"/>
            <a:r>
              <a:rPr lang="zh-TW" sz="2600">
                <a:latin typeface="Microsoft YaHei"/>
                <a:ea typeface="Microsoft YaHei"/>
              </a:rPr>
              <a:t>＞依据事前绩效评估结果完善项目库入库管理；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TW" sz="2600">
                <a:latin typeface="Microsoft YaHei"/>
                <a:ea typeface="Microsoft YaHei"/>
              </a:rPr>
              <a:t>»依据事前绩效评估结果编制、申请预算；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＞配合市财政局做好第三方机构事前绩效评估有关工作。</a:t>
            </a:r>
            <a:endParaRPr lang="zh-TW" sz="26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0"/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»按程序报市财政局进行审核，</a:t>
            </a:r>
            <a:r>
              <a:rPr lang="zh-TW" sz="2600">
                <a:latin typeface="Microsoft YaHei"/>
                <a:ea typeface="Microsoft YaHei"/>
              </a:rPr>
              <a:t>针对审核提出的问题进行整改。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8720" y="5117592"/>
            <a:ext cx="9579864" cy="15758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265"/>
              </a:lnSpc>
              <a:spcAft>
                <a:spcPts val="2310"/>
              </a:spcAft>
            </a:pPr>
            <a:r>
              <a:rPr lang="zh-TW" sz="2600">
                <a:latin typeface="Microsoft YaHei"/>
                <a:ea typeface="Microsoft YaHei"/>
              </a:rPr>
              <a:t>总结：市级部门是事前绩效评估的实施主体，财政部门主管审核 和重点项目的评估。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endParaRPr lang="zh-TW" sz="1100" b="1">
              <a:solidFill>
                <a:srgbClr val="ED7D31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1112" y="0"/>
            <a:ext cx="1770888" cy="26151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78992" cy="16520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70432" y="1133856"/>
            <a:ext cx="1085088" cy="438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420"/>
              </a:spcAft>
            </a:pPr>
            <a:r>
              <a:rPr lang="zh-TW" sz="1200">
                <a:latin typeface="宋体"/>
                <a:ea typeface="宋体"/>
              </a:rPr>
              <a:t>项目名称</a:t>
            </a:r>
            <a:endParaRPr lang="zh-TW" sz="1200">
              <a:latin typeface="宋体"/>
              <a:ea typeface="宋体"/>
            </a:endParaRPr>
          </a:p>
          <a:p>
            <a:pPr indent="0" algn="ctr"/>
            <a:r>
              <a:rPr lang="zh-TW" sz="1200">
                <a:latin typeface="宋体"/>
                <a:ea typeface="宋体"/>
              </a:rPr>
              <a:t>主管部门及代码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99032" y="1956816"/>
            <a:ext cx="630936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项目资金</a:t>
            </a:r>
            <a:endParaRPr lang="zh-TW" sz="1200">
              <a:latin typeface="宋体"/>
              <a:ea typeface="宋体"/>
            </a:endParaRPr>
          </a:p>
          <a:p>
            <a:pPr indent="0"/>
            <a:r>
              <a:rPr lang="zh-TW" sz="1200">
                <a:latin typeface="宋体"/>
                <a:ea typeface="宋体"/>
              </a:rPr>
              <a:t>（万元）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93336" y="487680"/>
            <a:ext cx="3020568" cy="563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140"/>
              </a:spcAft>
            </a:pPr>
            <a:r>
              <a:rPr lang="zh-TW" sz="2100" b="1">
                <a:latin typeface="Microsoft YaHei"/>
                <a:ea typeface="Microsoft YaHei"/>
              </a:rPr>
              <a:t>项目支出绩效监控情况表</a:t>
            </a:r>
            <a:endParaRPr lang="zh-TW" sz="2100" b="1">
              <a:latin typeface="Microsoft YaHei"/>
              <a:ea typeface="Microsoft YaHei"/>
            </a:endParaRPr>
          </a:p>
          <a:p>
            <a:pPr indent="0" algn="ctr"/>
            <a:r>
              <a:rPr lang="en-US" sz="1200">
                <a:latin typeface="宋体"/>
              </a:rPr>
              <a:t>（</a:t>
            </a:r>
            <a:r>
              <a:rPr lang="en-US" sz="1300">
                <a:latin typeface="FangSong"/>
              </a:rPr>
              <a:t>20XX </a:t>
            </a:r>
            <a:r>
              <a:rPr lang="zh-TW" sz="1200">
                <a:latin typeface="宋体"/>
                <a:ea typeface="宋体"/>
              </a:rPr>
              <a:t>年 </a:t>
            </a:r>
            <a:r>
              <a:rPr lang="zh-TW" sz="1300">
                <a:latin typeface="FangSong"/>
                <a:ea typeface="FangSong"/>
              </a:rPr>
              <a:t>XX </a:t>
            </a:r>
            <a:r>
              <a:rPr lang="zh-TW" sz="1200">
                <a:latin typeface="宋体"/>
                <a:ea typeface="宋体"/>
              </a:rPr>
              <a:t>月）</a:t>
            </a:r>
            <a:endParaRPr lang="zh-TW" sz="1200">
              <a:latin typeface="宋体"/>
              <a:ea typeface="宋体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889504" y="1374648"/>
          <a:ext cx="5020056" cy="1240536"/>
        </p:xfrm>
        <a:graphic>
          <a:graphicData uri="http://schemas.openxmlformats.org/drawingml/2006/table">
            <a:tbl>
              <a:tblPr/>
              <a:tblGrid>
                <a:gridCol w="1600200"/>
                <a:gridCol w="1972056"/>
                <a:gridCol w="1447800"/>
              </a:tblGrid>
              <a:tr h="265176">
                <a:tc gridSpan="2">
                  <a:txBody>
                    <a:bodyPr>
                      <a:spAutoFit/>
                    </a:bodyPr>
                    <a:p>
                      <a:pPr marR="78105" indent="0" algn="r"/>
                      <a:r>
                        <a:rPr lang="zh-TW" sz="1200">
                          <a:latin typeface="宋体"/>
                          <a:ea typeface="宋体"/>
                        </a:rPr>
                        <a:t>实施单位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59080"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年初预算数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en-US" sz="1300">
                          <a:latin typeface="FangSong"/>
                        </a:rPr>
                        <a:t>1-7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月执行数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26212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年度资金总额：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6212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其中：财政性资金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192024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其他资金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9052560" y="1658112"/>
            <a:ext cx="841248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300">
                <a:latin typeface="FangSong"/>
              </a:rPr>
              <a:t>1-7</a:t>
            </a:r>
            <a:r>
              <a:rPr lang="zh-TW" sz="1200">
                <a:latin typeface="宋体"/>
                <a:ea typeface="宋体"/>
              </a:rPr>
              <a:t>月执行率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848" y="2700528"/>
            <a:ext cx="326136" cy="5425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1450"/>
              </a:lnSpc>
            </a:pPr>
            <a:r>
              <a:rPr lang="zh-TW" sz="1200">
                <a:latin typeface="宋体"/>
                <a:ea typeface="宋体"/>
              </a:rPr>
              <a:t>年度 总体 目标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8848" y="4831080"/>
            <a:ext cx="326136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1200">
                <a:latin typeface="宋体"/>
                <a:ea typeface="宋体"/>
              </a:rPr>
              <a:t>绩效</a:t>
            </a:r>
            <a:endParaRPr lang="zh-TW" sz="1200">
              <a:latin typeface="宋体"/>
              <a:ea typeface="宋体"/>
            </a:endParaRPr>
          </a:p>
          <a:p>
            <a:pPr indent="0" algn="just"/>
            <a:r>
              <a:rPr lang="zh-TW" sz="1200">
                <a:latin typeface="宋体"/>
                <a:ea typeface="宋体"/>
              </a:rPr>
              <a:t>指标</a:t>
            </a:r>
            <a:endParaRPr lang="zh-TW" sz="1200">
              <a:latin typeface="宋体"/>
              <a:ea typeface="宋体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115568" y="3304032"/>
          <a:ext cx="3380232" cy="3459480"/>
        </p:xfrm>
        <a:graphic>
          <a:graphicData uri="http://schemas.openxmlformats.org/drawingml/2006/table">
            <a:tbl>
              <a:tblPr/>
              <a:tblGrid>
                <a:gridCol w="521208"/>
                <a:gridCol w="1170432"/>
                <a:gridCol w="679704"/>
                <a:gridCol w="1008888"/>
              </a:tblGrid>
              <a:tr h="740664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一级指 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79400"/>
                      <a:r>
                        <a:rPr lang="zh-TW" sz="1200">
                          <a:latin typeface="宋体"/>
                          <a:ea typeface="宋体"/>
                        </a:rPr>
                        <a:t>二级指标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三级指标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年度指标值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259080">
                <a:tc row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产出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279400"/>
                      <a:r>
                        <a:rPr lang="zh-TW" sz="1200">
                          <a:latin typeface="宋体"/>
                          <a:ea typeface="宋体"/>
                        </a:rPr>
                        <a:t>数量指标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6212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79400"/>
                      <a:r>
                        <a:rPr lang="zh-TW" sz="1200">
                          <a:latin typeface="宋体"/>
                          <a:ea typeface="宋体"/>
                        </a:rPr>
                        <a:t>质量指标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62128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指 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79400"/>
                      <a:r>
                        <a:rPr lang="zh-TW" sz="1200">
                          <a:latin typeface="宋体"/>
                          <a:ea typeface="宋体"/>
                        </a:rPr>
                        <a:t>时效指标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5908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79400"/>
                      <a:r>
                        <a:rPr lang="zh-TW" sz="1200">
                          <a:latin typeface="宋体"/>
                          <a:ea typeface="宋体"/>
                        </a:rPr>
                        <a:t>成本指标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445008"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zh-TW" sz="1200">
                          <a:latin typeface="宋体"/>
                          <a:ea typeface="宋体"/>
                        </a:rPr>
                        <a:t>效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34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经济效益 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</a:tr>
              <a:tr h="262128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9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益 指 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社会效益指标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5908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生态效益指标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62128"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可持续影响指标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5908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满意度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79400"/>
                      <a:r>
                        <a:rPr lang="zh-TW" sz="1200">
                          <a:latin typeface="宋体"/>
                          <a:ea typeface="宋体"/>
                        </a:rPr>
                        <a:t>服务对象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188976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满意度指标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553712" y="3304032"/>
          <a:ext cx="6409944" cy="3459480"/>
        </p:xfrm>
        <a:graphic>
          <a:graphicData uri="http://schemas.openxmlformats.org/drawingml/2006/table">
            <a:tbl>
              <a:tblPr/>
              <a:tblGrid>
                <a:gridCol w="1054608"/>
                <a:gridCol w="853440"/>
                <a:gridCol w="512064"/>
                <a:gridCol w="512064"/>
                <a:gridCol w="512064"/>
                <a:gridCol w="512064"/>
                <a:gridCol w="438912"/>
                <a:gridCol w="454152"/>
                <a:gridCol w="512064"/>
                <a:gridCol w="512064"/>
                <a:gridCol w="536448"/>
              </a:tblGrid>
              <a:tr h="265176"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en-US" sz="1300">
                          <a:latin typeface="FangSong"/>
                        </a:rPr>
                        <a:t>1-7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月执行情况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34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全年预计完 成情况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偏差原因分析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完成目标可能性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7548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1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经费 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制度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34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人员 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200">
                          <a:latin typeface="宋体"/>
                          <a:ea typeface="宋体"/>
                        </a:rPr>
                        <a:t>硬件条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 algn="r"/>
                      <a:r>
                        <a:rPr lang="zh-TW" sz="1200">
                          <a:latin typeface="宋体"/>
                          <a:ea typeface="宋体"/>
                        </a:rPr>
                        <a:t>件保障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200">
                          <a:latin typeface="宋体"/>
                          <a:ea typeface="宋体"/>
                        </a:rPr>
                        <a:t>其他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56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原因 说明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200">
                          <a:latin typeface="宋体"/>
                          <a:ea typeface="宋体"/>
                        </a:rPr>
                        <a:t>确定能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200">
                          <a:latin typeface="宋体"/>
                          <a:ea typeface="宋体"/>
                        </a:rPr>
                        <a:t>有可能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53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完全 不可能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259080"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62128"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62128"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59080"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445008"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</a:tr>
              <a:tr h="262128"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59080"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62128"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31648">
                <a:tc rowSpan="2">
                  <a:txBody>
                    <a:bodyPr>
                      <a:spAutoFit/>
                    </a:bodyPr>
                    <a:p>
                      <a:pPr indent="0" algn="just">
                        <a:spcBef>
                          <a:spcPts val="350"/>
                        </a:spcBef>
                      </a:pPr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21640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11109960" y="3563112"/>
            <a:ext cx="323088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备注</a:t>
            </a:r>
            <a:endParaRPr lang="zh-TW" sz="1200"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8768" y="5413248"/>
            <a:ext cx="713232" cy="14447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55592" y="301752"/>
            <a:ext cx="3380232" cy="6522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/>
            <a:r>
              <a:rPr lang="zh-TW" sz="2400" b="1">
                <a:latin typeface="Microsoft YaHei"/>
                <a:ea typeface="Microsoft YaHei"/>
              </a:rPr>
              <a:t>项目支出绩效监控情况表</a:t>
            </a:r>
            <a:endParaRPr lang="zh-TW" sz="2400" b="1">
              <a:latin typeface="Microsoft YaHei"/>
              <a:ea typeface="Microsoft YaHei"/>
            </a:endParaRPr>
          </a:p>
          <a:p>
            <a:pPr indent="0" algn="ctr"/>
            <a:r>
              <a:rPr lang="en-US" sz="1400">
                <a:latin typeface="Microsoft YaHei"/>
              </a:rPr>
              <a:t>（</a:t>
            </a:r>
            <a:r>
              <a:rPr lang="en-US" sz="1600">
                <a:latin typeface="Arial" panose="020B0604020202090204"/>
              </a:rPr>
              <a:t>20XX</a:t>
            </a:r>
            <a:r>
              <a:rPr lang="zh-TW" sz="1400">
                <a:latin typeface="Microsoft YaHei"/>
                <a:ea typeface="Microsoft YaHei"/>
              </a:rPr>
              <a:t>年</a:t>
            </a:r>
            <a:r>
              <a:rPr lang="zh-TW" sz="1600">
                <a:latin typeface="Arial" panose="020B0604020202090204"/>
                <a:ea typeface="Arial" panose="020B0604020202090204"/>
              </a:rPr>
              <a:t>XX</a:t>
            </a:r>
            <a:r>
              <a:rPr lang="zh-TW" sz="1400">
                <a:latin typeface="Microsoft YaHei"/>
                <a:ea typeface="Microsoft YaHei"/>
              </a:rPr>
              <a:t>月）</a:t>
            </a:r>
            <a:endParaRPr lang="zh-TW" sz="1400">
              <a:latin typeface="Microsoft YaHei"/>
              <a:ea typeface="Microsoft YaHei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18744" y="1021080"/>
          <a:ext cx="10860024" cy="5724144"/>
        </p:xfrm>
        <a:graphic>
          <a:graphicData uri="http://schemas.openxmlformats.org/drawingml/2006/table">
            <a:tbl>
              <a:tblPr/>
              <a:tblGrid>
                <a:gridCol w="377952"/>
                <a:gridCol w="652272"/>
                <a:gridCol w="838200"/>
                <a:gridCol w="1627632"/>
                <a:gridCol w="710184"/>
                <a:gridCol w="615696"/>
                <a:gridCol w="859155"/>
                <a:gridCol w="521716"/>
                <a:gridCol w="514858"/>
                <a:gridCol w="518287"/>
                <a:gridCol w="518160"/>
                <a:gridCol w="438912"/>
                <a:gridCol w="457200"/>
                <a:gridCol w="518160"/>
                <a:gridCol w="515112"/>
                <a:gridCol w="533400"/>
                <a:gridCol w="643128"/>
              </a:tblGrid>
              <a:tr h="326136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项目名称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1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培训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84048">
                <a:tc gridSpan="3"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35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主管部门及代码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>
                        <a:spcBef>
                          <a:spcPts val="280"/>
                        </a:spcBef>
                      </a:pPr>
                      <a:r>
                        <a:rPr lang="zh-TW" sz="1600">
                          <a:latin typeface="Microsoft YaHei"/>
                          <a:ea typeface="Microsoft YaHei"/>
                        </a:rPr>
                        <a:t>河南昭兀绩效评价咨询有限公司</a:t>
                      </a:r>
                      <a:endParaRPr lang="zh-TW" sz="16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spcBef>
                          <a:spcPts val="35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实施单位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Microsoft YaHei"/>
                          <a:ea typeface="Microsoft YaHei"/>
                        </a:rPr>
                        <a:t>技术部</a:t>
                      </a:r>
                      <a:endParaRPr lang="zh-TW" sz="16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566928">
                <a:tc rowSpan="4" grid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项目资金 （万元）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4" hMerge="1">
                  <a:tcPr marL="0" marR="0" marT="0" marB="0"/>
                </a:tc>
                <a:tc rowSpan="4"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年初预算数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1-7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月执行数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600">
                          <a:latin typeface="Arial" panose="020B0604020202090204"/>
                        </a:rPr>
                        <a:t>1-7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月执行率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全年预计执 行数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23088">
                <a:tc vMerge="1" gridSpan="3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年度资金总额：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600">
                          <a:latin typeface="Times New Roman" panose="02020503050405090304"/>
                        </a:rPr>
                        <a:t>0. </a:t>
                      </a:r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5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50%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84048">
                <a:tc vMerge="1" gridSpan="3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1400">
                          <a:latin typeface="Microsoft YaHei"/>
                          <a:ea typeface="Microsoft YaHei"/>
                        </a:rPr>
                        <a:t>其中：财政性资金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</a:tr>
              <a:tr h="320040">
                <a:tc vMerge="1" gridSpan="3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1400">
                          <a:latin typeface="Microsoft YaHei"/>
                          <a:ea typeface="Microsoft YaHei"/>
                        </a:rPr>
                        <a:t>其他资金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0.5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50%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23088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年度总体目标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14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举办一场绩效管理实操培训，提升政府部门的预算绩效管理水平。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84048">
                <a:tc rowSpan="4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绩效指标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一级指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二级指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4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年度指 标值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en-US" sz="1600">
                          <a:latin typeface="Arial" panose="020B0604020202090204"/>
                        </a:rPr>
                        <a:t>1-7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月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执行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情况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全年预计 完成情况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35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偏差原因分析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完成目标可能性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备注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105460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4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经费 保障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77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制度 保障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77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人员 保障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3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硬件 条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 algn="ctr">
                        <a:lnSpc>
                          <a:spcPts val="193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件保 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279400"/>
                      <a:r>
                        <a:rPr lang="zh-TW" sz="1500">
                          <a:latin typeface="MingLiU"/>
                          <a:ea typeface="MingLiU"/>
                        </a:rPr>
                        <a:t>其他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6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原因 说明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4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确定 能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有可 能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完全 不可 能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</a:tr>
              <a:tr h="384048">
                <a:tc vMerge="1">
                  <a:tcPr marL="0" marR="0" marT="0" marB="0"/>
                </a:tc>
                <a:tc rowSpan="3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产出指标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数量指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举办培训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场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1600">
                          <a:latin typeface="Arial" panose="020B0604020202090204"/>
                        </a:rPr>
                        <a:t>0.5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场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场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38404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35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培训时长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&gt;6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小时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4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小时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&gt;6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小时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719328"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9800">
                          <a:solidFill>
                            <a:srgbClr val="ED7D31"/>
                          </a:solidFill>
                          <a:latin typeface="Arial" panose="020B0604020202090204"/>
                        </a:rPr>
                        <a:t>k</a:t>
                      </a:r>
                      <a:endParaRPr lang="en-US" sz="9800">
                        <a:solidFill>
                          <a:srgbClr val="ED7D31"/>
                        </a:solidFill>
                        <a:latin typeface="Arial" panose="020B0604020202090204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质量指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71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通过培训后掌握 绩效管理全流程 实操的人数比例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&gt;50%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\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  <a:p>
                      <a:pPr indent="0"/>
                      <a:endParaRPr lang="en-US" sz="1600">
                        <a:solidFill>
                          <a:srgbClr val="BE7A2F"/>
                        </a:solidFill>
                        <a:latin typeface="Times New Roman" panose="02020503050405090304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spcAft>
                          <a:spcPts val="280"/>
                        </a:spcAft>
                      </a:pPr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&gt;50%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  <a:p>
                      <a:pPr indent="0" algn="ct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>
                      <a:spAutoFit/>
                    </a:bodyPr>
                    <a:p>
                      <a:pPr indent="0" algn="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>
                      <a:spAutoFit/>
                    </a:bodyPr>
                    <a:p>
                      <a:pPr indent="0" algn="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>
                      <a:spAutoFit/>
                    </a:bodyPr>
                    <a:p>
                      <a:pPr indent="0" algn="r"/>
                      <a:endParaRPr lang="zh-TW" sz="1100">
                        <a:solidFill>
                          <a:srgbClr val="ED7D31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>
                      <a:spAutoFit/>
                    </a:bodyPr>
                    <a:p>
                      <a:endParaRPr sz="34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34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34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34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34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34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3400"/>
                    </a:p>
                  </a:txBody>
                  <a:tcPr marL="0" marR="0" marT="0" marB="0"/>
                </a:tc>
              </a:tr>
              <a:tr h="17068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8552"/>
            <a:ext cx="1088136" cy="16794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408" y="0"/>
            <a:ext cx="1307592" cy="68488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4944" y="2919984"/>
            <a:ext cx="225552" cy="957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1910"/>
              </a:lnSpc>
            </a:pPr>
            <a:r>
              <a:rPr lang="zh-TW" sz="1400" b="1">
                <a:latin typeface="Microsoft YaHei"/>
                <a:ea typeface="Microsoft YaHei"/>
              </a:rPr>
              <a:t>绩 效 指 标</a:t>
            </a:r>
            <a:endParaRPr lang="zh-TW" sz="1400" b="1">
              <a:latin typeface="Microsoft YaHei"/>
              <a:ea typeface="Microsoft YaHei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90600" y="350520"/>
          <a:ext cx="3813048" cy="6230112"/>
        </p:xfrm>
        <a:graphic>
          <a:graphicData uri="http://schemas.openxmlformats.org/drawingml/2006/table">
            <a:tbl>
              <a:tblPr/>
              <a:tblGrid>
                <a:gridCol w="649224"/>
                <a:gridCol w="832104"/>
                <a:gridCol w="1615440"/>
                <a:gridCol w="716280"/>
              </a:tblGrid>
              <a:tr h="1792224">
                <a:tc>
                  <a:txBody>
                    <a:bodyPr>
                      <a:spAutoFit/>
                    </a:bodyPr>
                    <a:p>
                      <a:pPr marL="78105" indent="0">
                        <a:lnSpc>
                          <a:spcPts val="1775"/>
                        </a:lnSpc>
                      </a:pPr>
                      <a:r>
                        <a:rPr lang="zh-TW" sz="1400" b="1">
                          <a:latin typeface="Microsoft YaHei"/>
                          <a:ea typeface="Microsoft YaHei"/>
                        </a:rPr>
                        <a:t>一级 指标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 b="1">
                          <a:latin typeface="Microsoft YaHei"/>
                          <a:ea typeface="Microsoft YaHei"/>
                        </a:rPr>
                        <a:t>二级指 标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 b="1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 b="1">
                          <a:latin typeface="Microsoft YaHei"/>
                          <a:ea typeface="Microsoft YaHei"/>
                        </a:rPr>
                        <a:t>年度指 标值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685800">
                <a:tc rowSpan="2">
                  <a:txBody>
                    <a:bodyPr wrap="none">
                      <a:spAutoFit/>
                    </a:bodyPr>
                    <a:p>
                      <a:pPr indent="114300"/>
                      <a:r>
                        <a:rPr lang="zh-TW" sz="1500">
                          <a:latin typeface="MingLiU"/>
                          <a:ea typeface="MingLiU"/>
                        </a:rPr>
                        <a:t>产出指标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时效指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完成时间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10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月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28</a:t>
                      </a:r>
                      <a:endParaRPr lang="zh-TW" sz="1600"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日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56692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成本指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项目总成本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&lt;1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万元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1100328">
                <a:tc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社会效 益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提升预算单位填 报绩效目标能力，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提升预算资金使 用效益。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大幅提 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896112"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30"/>
                        </a:lnSpc>
                        <a:spcBef>
                          <a:spcPts val="35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可持续 影响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10"/>
                        </a:lnSpc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持续提升预算单 位填报绩效目标 能力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39700"/>
                      <a:r>
                        <a:rPr lang="zh-TW" sz="1400">
                          <a:latin typeface="Microsoft YaHei"/>
                          <a:ea typeface="Microsoft YaHei"/>
                        </a:rPr>
                        <a:t>持续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1188720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7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满意度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5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 象满意 度指标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400">
                          <a:latin typeface="Microsoft YaHei"/>
                          <a:ea typeface="Microsoft YaHei"/>
                        </a:rPr>
                        <a:t>参会人员满意度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&gt;80%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824984" y="350520"/>
          <a:ext cx="3819144" cy="6342888"/>
        </p:xfrm>
        <a:graphic>
          <a:graphicData uri="http://schemas.openxmlformats.org/drawingml/2006/table">
            <a:tbl>
              <a:tblPr/>
              <a:tblGrid>
                <a:gridCol w="594360"/>
                <a:gridCol w="844550"/>
                <a:gridCol w="514858"/>
                <a:gridCol w="512064"/>
                <a:gridCol w="515112"/>
                <a:gridCol w="512064"/>
                <a:gridCol w="326136"/>
              </a:tblGrid>
              <a:tr h="484632"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en-US" sz="1400" b="1">
                          <a:latin typeface="Microsoft YaHei"/>
                        </a:rPr>
                        <a:t>1-7</a:t>
                      </a:r>
                      <a:r>
                        <a:rPr lang="zh-TW" sz="1400" b="1">
                          <a:latin typeface="Microsoft YaHei"/>
                          <a:ea typeface="Microsoft YaHei"/>
                        </a:rPr>
                        <a:t>月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400" b="1">
                          <a:latin typeface="Microsoft YaHei"/>
                          <a:ea typeface="Microsoft YaHei"/>
                        </a:rPr>
                        <a:t>执行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400" b="1">
                          <a:latin typeface="Microsoft YaHei"/>
                          <a:ea typeface="Microsoft YaHei"/>
                        </a:rPr>
                        <a:t>情况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45"/>
                        </a:lnSpc>
                      </a:pPr>
                      <a:r>
                        <a:rPr lang="zh-TW" sz="1400" b="1">
                          <a:latin typeface="Microsoft YaHei"/>
                          <a:ea typeface="Microsoft YaHei"/>
                        </a:rPr>
                        <a:t>全年预计 完成情况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>
                      <a:spAutoFit/>
                    </a:bodyPr>
                    <a:p>
                      <a:pPr marL="814705" indent="0"/>
                      <a:r>
                        <a:rPr lang="zh-TW" sz="1400" b="1">
                          <a:latin typeface="Microsoft YaHei"/>
                          <a:ea typeface="Microsoft YaHei"/>
                        </a:rPr>
                        <a:t>偏差原因分析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30759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4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经费 保障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77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制度 保障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人员 保障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3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硬件 条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 algn="ctr">
                        <a:lnSpc>
                          <a:spcPts val="193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件保 障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其他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</a:tr>
              <a:tr h="68580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10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月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28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日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10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月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28</a:t>
                      </a:r>
                      <a:endParaRPr lang="zh-TW" sz="1600"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日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</a:tr>
              <a:tr h="56692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1600">
                          <a:latin typeface="Arial" panose="020B0604020202090204"/>
                        </a:rPr>
                        <a:t>0.5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&lt;1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万元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</a:tr>
              <a:tr h="1100328"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大幅 提升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大幅提升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</a:tr>
              <a:tr h="896112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持续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持续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</a:tr>
              <a:tr h="1106424">
                <a:tc>
                  <a:txBody>
                    <a:bodyPr>
                      <a:spAutoFit/>
                    </a:bodyPr>
                    <a:p>
                      <a:pPr indent="0">
                        <a:spcAft>
                          <a:spcPts val="1540"/>
                        </a:spcAft>
                      </a:pPr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&gt;80%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  <a:p>
                      <a:pPr indent="0" algn="ctr"/>
                      <a:r>
                        <a:rPr lang="en-US" sz="1600">
                          <a:solidFill>
                            <a:srgbClr val="6C481F"/>
                          </a:solidFill>
                          <a:latin typeface="Arial" panose="020B0604020202090204"/>
                        </a:rPr>
                        <a:t>O </a:t>
                      </a:r>
                      <a:r>
                        <a:rPr lang="en-US" sz="1600">
                          <a:solidFill>
                            <a:srgbClr val="BE7A2F"/>
                          </a:solidFill>
                          <a:latin typeface="Arial" panose="020B0604020202090204"/>
                        </a:rPr>
                        <a:t>..</a:t>
                      </a:r>
                      <a:endParaRPr lang="en-US" sz="1600">
                        <a:solidFill>
                          <a:srgbClr val="BE7A2F"/>
                        </a:solidFill>
                        <a:latin typeface="Arial" panose="020B060402020209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&gt;80%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5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300"/>
                    </a:p>
                  </a:txBody>
                  <a:tcPr marL="0" marR="0" marT="0" marB="0"/>
                </a:tc>
              </a:tr>
              <a:tr h="195072">
                <a:tc>
                  <a:txBody>
                    <a:bodyPr>
                      <a:spAutoFit/>
                    </a:bodyPr>
                    <a:p>
                      <a:pPr indent="0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>
                      <a:spAutoFit/>
                    </a:bodyPr>
                    <a:p>
                      <a:pPr indent="0" algn="ct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750808" y="350520"/>
          <a:ext cx="2020824" cy="6147816"/>
        </p:xfrm>
        <a:graphic>
          <a:graphicData uri="http://schemas.openxmlformats.org/drawingml/2006/table">
            <a:tbl>
              <a:tblPr/>
              <a:tblGrid>
                <a:gridCol w="457200"/>
                <a:gridCol w="512064"/>
                <a:gridCol w="515112"/>
                <a:gridCol w="536448"/>
              </a:tblGrid>
              <a:tr h="484632"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400" b="1">
                          <a:latin typeface="Microsoft YaHei"/>
                          <a:ea typeface="Microsoft YaHei"/>
                        </a:rPr>
                        <a:t>完成目标</a:t>
                      </a:r>
                      <a:r>
                        <a:rPr lang="zh-CN" sz="1400" b="1">
                          <a:latin typeface="Microsoft YaHei"/>
                          <a:ea typeface="Microsoft YaHei"/>
                        </a:rPr>
                        <a:t>可能性</a:t>
                      </a:r>
                      <a:endParaRPr lang="zh-CN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307592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4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原因 说明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4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确定 能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有可 能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1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完全 不可 能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685800"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</a:tr>
              <a:tr h="566928"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</a:tr>
              <a:tr h="1100328">
                <a:tc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</a:tr>
              <a:tr h="896112"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</a:tr>
              <a:tr h="1106424">
                <a:tc>
                  <a:txBody>
                    <a:bodyPr>
                      <a:spAutoFit/>
                    </a:bodyPr>
                    <a:p>
                      <a:endParaRPr sz="5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3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51464" y="713232"/>
            <a:ext cx="1240536" cy="18501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71288" y="240792"/>
            <a:ext cx="2261616" cy="490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210"/>
              </a:spcAft>
            </a:pPr>
            <a:r>
              <a:rPr lang="zh-TW" sz="1600" b="1">
                <a:latin typeface="Microsoft YaHei"/>
                <a:ea typeface="Microsoft YaHei"/>
              </a:rPr>
              <a:t>项目支出绩效监控情况表</a:t>
            </a:r>
            <a:endParaRPr lang="zh-TW" sz="1600" b="1">
              <a:latin typeface="Microsoft YaHei"/>
              <a:ea typeface="Microsoft YaHei"/>
            </a:endParaRPr>
          </a:p>
          <a:p>
            <a:pPr indent="0" algn="ctr"/>
            <a:r>
              <a:rPr lang="en-US" sz="1200">
                <a:latin typeface="宋体"/>
              </a:rPr>
              <a:t>（</a:t>
            </a:r>
            <a:r>
              <a:rPr lang="en-US" sz="1300">
                <a:latin typeface="FangSong"/>
              </a:rPr>
              <a:t>20XX </a:t>
            </a:r>
            <a:r>
              <a:rPr lang="zh-TW" sz="1200">
                <a:latin typeface="宋体"/>
                <a:ea typeface="宋体"/>
              </a:rPr>
              <a:t>年 </a:t>
            </a:r>
            <a:r>
              <a:rPr lang="zh-TW" sz="1300">
                <a:latin typeface="FangSong"/>
                <a:ea typeface="FangSong"/>
              </a:rPr>
              <a:t>XX </a:t>
            </a:r>
            <a:r>
              <a:rPr lang="zh-TW" sz="1200">
                <a:latin typeface="宋体"/>
                <a:ea typeface="宋体"/>
              </a:rPr>
              <a:t>月）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5192" y="2566416"/>
            <a:ext cx="6989064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目标</a:t>
            </a:r>
            <a:r>
              <a:rPr lang="zh-TW" sz="1300">
                <a:latin typeface="FangSong"/>
                <a:ea typeface="FangSong"/>
              </a:rPr>
              <a:t>1</a:t>
            </a:r>
            <a:r>
              <a:rPr lang="zh-TW" sz="1200">
                <a:latin typeface="宋体"/>
                <a:ea typeface="宋体"/>
              </a:rPr>
              <a:t>：治理的车行道井盖</a:t>
            </a:r>
            <a:r>
              <a:rPr lang="zh-TW" sz="1300">
                <a:latin typeface="FangSong"/>
                <a:ea typeface="FangSong"/>
              </a:rPr>
              <a:t>162</a:t>
            </a:r>
            <a:r>
              <a:rPr lang="zh-CN" sz="1100">
                <a:latin typeface="MingLiU"/>
                <a:ea typeface="MingLiU"/>
              </a:rPr>
              <a:t>。</a:t>
            </a:r>
            <a:r>
              <a:rPr lang="zh-CN" sz="1200">
                <a:latin typeface="宋体"/>
                <a:ea typeface="宋体"/>
              </a:rPr>
              <a:t>座、</a:t>
            </a:r>
            <a:r>
              <a:rPr lang="zh-TW" sz="1200">
                <a:latin typeface="宋体"/>
                <a:ea typeface="宋体"/>
              </a:rPr>
              <a:t>车行道雨水篦子</a:t>
            </a:r>
            <a:r>
              <a:rPr lang="zh-TW" sz="1300">
                <a:latin typeface="FangSong"/>
                <a:ea typeface="FangSong"/>
              </a:rPr>
              <a:t>1119</a:t>
            </a:r>
            <a:r>
              <a:rPr lang="zh-TW" sz="1200">
                <a:latin typeface="宋体"/>
                <a:ea typeface="宋体"/>
              </a:rPr>
              <a:t>座、人行道井盖</a:t>
            </a:r>
            <a:r>
              <a:rPr lang="zh-TW" sz="1300">
                <a:latin typeface="FangSong"/>
                <a:ea typeface="FangSong"/>
              </a:rPr>
              <a:t>3168</a:t>
            </a:r>
            <a:r>
              <a:rPr lang="zh-TW" sz="1200">
                <a:latin typeface="宋体"/>
                <a:ea typeface="宋体"/>
              </a:rPr>
              <a:t>座。</a:t>
            </a:r>
            <a:endParaRPr lang="zh-TW" sz="1200">
              <a:latin typeface="宋体"/>
              <a:ea typeface="宋体"/>
            </a:endParaRPr>
          </a:p>
          <a:p>
            <a:pPr indent="0"/>
            <a:r>
              <a:rPr lang="zh-TW" sz="1200">
                <a:latin typeface="宋体"/>
                <a:ea typeface="宋体"/>
              </a:rPr>
              <a:t>目标</a:t>
            </a:r>
            <a:r>
              <a:rPr lang="zh-TW" sz="1300">
                <a:latin typeface="FangSong"/>
                <a:ea typeface="FangSong"/>
              </a:rPr>
              <a:t>2</a:t>
            </a:r>
            <a:r>
              <a:rPr lang="zh-TW" sz="1200">
                <a:latin typeface="宋体"/>
                <a:ea typeface="宋体"/>
              </a:rPr>
              <a:t>：整治费用标准：车行道井盖为</a:t>
            </a:r>
            <a:r>
              <a:rPr lang="zh-TW" sz="1300">
                <a:latin typeface="FangSong"/>
                <a:ea typeface="FangSong"/>
              </a:rPr>
              <a:t>230</a:t>
            </a:r>
            <a:r>
              <a:rPr lang="zh-CN" sz="1100">
                <a:latin typeface="MingLiU"/>
                <a:ea typeface="MingLiU"/>
              </a:rPr>
              <a:t>。</a:t>
            </a:r>
            <a:r>
              <a:rPr lang="zh-CN" sz="1200">
                <a:latin typeface="宋体"/>
                <a:ea typeface="宋体"/>
              </a:rPr>
              <a:t>元</a:t>
            </a:r>
            <a:r>
              <a:rPr lang="zh-TW" sz="1300">
                <a:latin typeface="FangSong"/>
                <a:ea typeface="FangSong"/>
              </a:rPr>
              <a:t>/</a:t>
            </a:r>
            <a:r>
              <a:rPr lang="zh-TW" sz="1200">
                <a:latin typeface="宋体"/>
                <a:ea typeface="宋体"/>
              </a:rPr>
              <a:t>座、车行道雨水篦子为</a:t>
            </a:r>
            <a:r>
              <a:rPr lang="zh-TW" sz="1300">
                <a:latin typeface="FangSong"/>
                <a:ea typeface="FangSong"/>
              </a:rPr>
              <a:t>800</a:t>
            </a:r>
            <a:r>
              <a:rPr lang="zh-TW" sz="1200">
                <a:latin typeface="宋体"/>
                <a:ea typeface="宋体"/>
              </a:rPr>
              <a:t>元</a:t>
            </a:r>
            <a:r>
              <a:rPr lang="zh-TW" sz="1300">
                <a:latin typeface="FangSong"/>
                <a:ea typeface="FangSong"/>
              </a:rPr>
              <a:t>/</a:t>
            </a:r>
            <a:r>
              <a:rPr lang="zh-TW" sz="1200">
                <a:latin typeface="宋体"/>
                <a:ea typeface="宋体"/>
              </a:rPr>
              <a:t>座、人行道井盖为</a:t>
            </a:r>
            <a:r>
              <a:rPr lang="zh-TW" sz="1300">
                <a:latin typeface="FangSong"/>
                <a:ea typeface="FangSong"/>
              </a:rPr>
              <a:t>180</a:t>
            </a:r>
            <a:r>
              <a:rPr lang="zh-CN" sz="1100">
                <a:latin typeface="MingLiU"/>
                <a:ea typeface="MingLiU"/>
              </a:rPr>
              <a:t>。</a:t>
            </a:r>
            <a:r>
              <a:rPr lang="zh-CN" sz="1200">
                <a:latin typeface="宋体"/>
                <a:ea typeface="宋体"/>
              </a:rPr>
              <a:t>元</a:t>
            </a:r>
            <a:r>
              <a:rPr lang="zh-TW" sz="1300">
                <a:latin typeface="FangSong"/>
                <a:ea typeface="FangSong"/>
              </a:rPr>
              <a:t>/</a:t>
            </a:r>
            <a:r>
              <a:rPr lang="zh-TW" sz="1200">
                <a:latin typeface="宋体"/>
                <a:ea typeface="宋体"/>
              </a:rPr>
              <a:t>座。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6760" y="2581656"/>
            <a:ext cx="326136" cy="5425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1390"/>
              </a:lnSpc>
            </a:pPr>
            <a:r>
              <a:rPr lang="zh-TW" sz="1200">
                <a:latin typeface="宋体"/>
                <a:ea typeface="宋体"/>
              </a:rPr>
              <a:t>年度 总体 目标</a:t>
            </a:r>
            <a:endParaRPr lang="zh-TW" sz="1200">
              <a:latin typeface="宋体"/>
              <a:ea typeface="宋体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91896" y="792480"/>
          <a:ext cx="10826496" cy="1761744"/>
        </p:xfrm>
        <a:graphic>
          <a:graphicData uri="http://schemas.openxmlformats.org/drawingml/2006/table">
            <a:tbl>
              <a:tblPr/>
              <a:tblGrid>
                <a:gridCol w="1737360"/>
                <a:gridCol w="2426208"/>
                <a:gridCol w="1850136"/>
                <a:gridCol w="1923288"/>
                <a:gridCol w="1795272"/>
                <a:gridCol w="1094232"/>
              </a:tblGrid>
              <a:tr h="265176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项目名称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62128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主管部门及代码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marL="3532505" indent="0"/>
                      <a:r>
                        <a:rPr lang="zh-TW" sz="1200">
                          <a:latin typeface="宋体"/>
                          <a:ea typeface="宋体"/>
                        </a:rPr>
                        <a:t>实施单位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45008">
                <a:tc row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项目资金 （万元）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年初预算数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300">
                          <a:latin typeface="FangSong"/>
                        </a:rPr>
                        <a:t>1-7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月执行数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300">
                          <a:latin typeface="FangSong"/>
                        </a:rPr>
                        <a:t>1-7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月执行率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全年预计执行 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25908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200">
                          <a:latin typeface="宋体"/>
                          <a:ea typeface="宋体"/>
                        </a:rPr>
                        <a:t>年度资金总额：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200">
                          <a:latin typeface="宋体"/>
                        </a:rPr>
                        <a:t>1032. 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36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400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200">
                          <a:latin typeface="宋体"/>
                        </a:rPr>
                        <a:t>38.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75%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1032.36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26212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200">
                          <a:latin typeface="宋体"/>
                          <a:ea typeface="宋体"/>
                        </a:rPr>
                        <a:t>其中：财政性资金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200">
                          <a:latin typeface="宋体"/>
                        </a:rPr>
                        <a:t>1032. 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36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400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200">
                          <a:latin typeface="宋体"/>
                        </a:rPr>
                        <a:t>38.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75%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1032.36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268224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200">
                          <a:latin typeface="宋体"/>
                          <a:ea typeface="宋体"/>
                        </a:rPr>
                        <a:t>其他资金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46760" y="4770120"/>
            <a:ext cx="326136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1200">
                <a:latin typeface="宋体"/>
                <a:ea typeface="宋体"/>
              </a:rPr>
              <a:t>绩效</a:t>
            </a:r>
            <a:endParaRPr lang="zh-TW" sz="1200">
              <a:latin typeface="宋体"/>
              <a:ea typeface="宋体"/>
            </a:endParaRPr>
          </a:p>
          <a:p>
            <a:pPr indent="0" algn="just"/>
            <a:r>
              <a:rPr lang="zh-TW" sz="1200">
                <a:latin typeface="宋体"/>
                <a:ea typeface="宋体"/>
              </a:rPr>
              <a:t>指标</a:t>
            </a:r>
            <a:endParaRPr lang="zh-TW" sz="1200">
              <a:latin typeface="宋体"/>
              <a:ea typeface="宋体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15568" y="3203448"/>
          <a:ext cx="10402824" cy="3544824"/>
        </p:xfrm>
        <a:graphic>
          <a:graphicData uri="http://schemas.openxmlformats.org/drawingml/2006/table">
            <a:tbl>
              <a:tblPr/>
              <a:tblGrid>
                <a:gridCol w="533400"/>
                <a:gridCol w="780288"/>
                <a:gridCol w="1353312"/>
                <a:gridCol w="1072896"/>
                <a:gridCol w="1045464"/>
                <a:gridCol w="801624"/>
                <a:gridCol w="484632"/>
                <a:gridCol w="481330"/>
                <a:gridCol w="478790"/>
                <a:gridCol w="481584"/>
                <a:gridCol w="408432"/>
                <a:gridCol w="426720"/>
                <a:gridCol w="481584"/>
                <a:gridCol w="478536"/>
                <a:gridCol w="496824"/>
                <a:gridCol w="597408"/>
              </a:tblGrid>
              <a:tr h="265176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一级指 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二级指标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三级指标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年度指标值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en-US" sz="1300">
                          <a:latin typeface="FangSong"/>
                        </a:rPr>
                        <a:t>1-7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月执行情况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全年预计完 成情况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偏差原因分析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完成目标可能性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备注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81076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1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经费 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制度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34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人员 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5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硬件 条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 algn="ctr">
                        <a:lnSpc>
                          <a:spcPts val="145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件保 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200">
                          <a:latin typeface="宋体"/>
                          <a:ea typeface="宋体"/>
                        </a:rPr>
                        <a:t>其他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56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原因 说明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确定 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有可 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53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完全 不可能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</a:tr>
              <a:tr h="810768">
                <a:tc rowSpan="4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产出指标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row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数量指标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1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：车行道井盖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=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1620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300">
                          <a:latin typeface="FangSong"/>
                          <a:ea typeface="FangSong"/>
                        </a:rPr>
                        <a:t>600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300">
                          <a:latin typeface="FangSong"/>
                          <a:ea typeface="FangSong"/>
                        </a:rPr>
                        <a:t>1200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200">
                          <a:latin typeface="宋体"/>
                          <a:ea typeface="宋体"/>
                        </a:rPr>
                        <a:t>其他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工程 内容 调整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51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工程内 容调整，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减少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XX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  <a:p>
                      <a:pPr indent="0">
                        <a:lnSpc>
                          <a:spcPts val="151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路内容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65836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2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：车行道雨水 篦子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= 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1119 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300">
                          <a:latin typeface="FangSong"/>
                          <a:ea typeface="FangSong"/>
                        </a:rPr>
                        <a:t>500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300">
                          <a:latin typeface="FangSong"/>
                          <a:ea typeface="FangSong"/>
                        </a:rPr>
                        <a:t>1300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200">
                          <a:latin typeface="宋体"/>
                          <a:ea typeface="宋体"/>
                        </a:rPr>
                        <a:t>其他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工程 内容 调整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</a:tr>
              <a:tr h="798576">
                <a:tc vMerge="1">
                  <a:tcPr marL="0" marR="0" marT="0" marB="0"/>
                </a:tc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3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：人行道井盖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= 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3168 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>
                        <a:spcAft>
                          <a:spcPts val="420"/>
                        </a:spcAft>
                      </a:pPr>
                      <a:r>
                        <a:rPr lang="zh-TW" sz="1300">
                          <a:latin typeface="FangSong"/>
                          <a:ea typeface="FangSong"/>
                        </a:rPr>
                        <a:t>0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>
                      <a:spAutoFit/>
                    </a:bodyPr>
                    <a:p>
                      <a:pPr indent="0">
                        <a:spcAft>
                          <a:spcPts val="770"/>
                        </a:spcAft>
                      </a:pPr>
                      <a:r>
                        <a:rPr lang="zh-TW" sz="1300">
                          <a:latin typeface="FangSong"/>
                          <a:ea typeface="FangSong"/>
                        </a:rPr>
                        <a:t>3168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>
                      <a:spAutoFit/>
                    </a:bodyPr>
                    <a:p>
                      <a:pPr indent="0" algn="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endParaRPr lang="zh-TW" sz="1100" b="1">
                        <a:solidFill>
                          <a:srgbClr val="ED7D31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>
                      <a:spAutoFit/>
                    </a:bodyPr>
                    <a:p>
                      <a:endParaRPr sz="3800"/>
                    </a:p>
                  </a:txBody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endParaRPr sz="3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200">
                          <a:latin typeface="宋体"/>
                          <a:ea typeface="宋体"/>
                        </a:rPr>
                        <a:t>其他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40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优先 完成 车行 道整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endParaRPr sz="3800"/>
                    </a:p>
                  </a:txBody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endParaRPr sz="3800"/>
                    </a:p>
                  </a:txBody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endParaRPr sz="3800"/>
                    </a:p>
                  </a:txBody>
                  <a:tcPr marL="0" marR="0" marT="0" marB="0"/>
                </a:tc>
              </a:tr>
              <a:tr h="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200">
                          <a:latin typeface="宋体"/>
                          <a:ea typeface="宋体"/>
                        </a:rPr>
                        <a:t>治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</a:tr>
              <a:tr h="173736"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2880" y="5413248"/>
            <a:ext cx="579120" cy="14447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688" y="5623560"/>
            <a:ext cx="484632" cy="9723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368" y="5623560"/>
            <a:ext cx="481584" cy="9723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048" y="5623560"/>
            <a:ext cx="408432" cy="9723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0576" y="5623560"/>
            <a:ext cx="426720" cy="9723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344" y="5623560"/>
            <a:ext cx="484632" cy="972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1072" y="5623560"/>
            <a:ext cx="481584" cy="9723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5704" y="5623560"/>
            <a:ext cx="499872" cy="97231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738872" y="947928"/>
            <a:ext cx="944880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偏差原因分析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99320" y="947928"/>
            <a:ext cx="1097280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完成目标可能性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02408" y="3895344"/>
            <a:ext cx="1319784" cy="3413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440"/>
              </a:lnSpc>
            </a:pPr>
            <a:r>
              <a:rPr lang="zh-TW" sz="1200">
                <a:latin typeface="宋体"/>
                <a:ea typeface="宋体"/>
              </a:rPr>
              <a:t>指标</a:t>
            </a:r>
            <a:r>
              <a:rPr lang="zh-TW" sz="1300">
                <a:latin typeface="FangSong"/>
                <a:ea typeface="FangSong"/>
              </a:rPr>
              <a:t>1</a:t>
            </a:r>
            <a:r>
              <a:rPr lang="zh-TW" sz="1200">
                <a:latin typeface="宋体"/>
                <a:ea typeface="宋体"/>
              </a:rPr>
              <a:t>:车行道井盖 整治费用标准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5928" y="3968496"/>
            <a:ext cx="789432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latin typeface="FangSong"/>
                <a:ea typeface="FangSong"/>
              </a:rPr>
              <a:t>&lt;2300</a:t>
            </a:r>
            <a:r>
              <a:rPr lang="zh-TW" sz="1200">
                <a:latin typeface="宋体"/>
                <a:ea typeface="宋体"/>
              </a:rPr>
              <a:t>元</a:t>
            </a:r>
            <a:r>
              <a:rPr lang="zh-TW" sz="1300">
                <a:latin typeface="FangSong"/>
                <a:ea typeface="FangSong"/>
              </a:rPr>
              <a:t>/</a:t>
            </a:r>
            <a:r>
              <a:rPr lang="zh-TW" sz="1200">
                <a:latin typeface="宋体"/>
                <a:ea typeface="宋体"/>
              </a:rPr>
              <a:t>座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03520" y="3989832"/>
            <a:ext cx="323088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200">
                <a:latin typeface="宋体"/>
                <a:ea typeface="宋体"/>
              </a:rPr>
              <a:t>2200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02408" y="4492752"/>
            <a:ext cx="1322832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指标</a:t>
            </a:r>
            <a:r>
              <a:rPr lang="zh-TW" sz="1300">
                <a:latin typeface="FangSong"/>
                <a:ea typeface="FangSong"/>
              </a:rPr>
              <a:t>2</a:t>
            </a:r>
            <a:r>
              <a:rPr lang="zh-TW" sz="1200">
                <a:latin typeface="宋体"/>
                <a:ea typeface="宋体"/>
              </a:rPr>
              <a:t>：车行道雨水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45080" y="4675632"/>
            <a:ext cx="1234440" cy="1584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篦子整治费用标准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38600" y="4584192"/>
            <a:ext cx="704088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latin typeface="FangSong"/>
                <a:ea typeface="FangSong"/>
              </a:rPr>
              <a:t>&lt;800</a:t>
            </a:r>
            <a:r>
              <a:rPr lang="zh-TW" sz="1200">
                <a:latin typeface="宋体"/>
                <a:ea typeface="宋体"/>
              </a:rPr>
              <a:t>元</a:t>
            </a:r>
            <a:r>
              <a:rPr lang="zh-TW" sz="1300">
                <a:latin typeface="FangSong"/>
                <a:ea typeface="FangSong"/>
              </a:rPr>
              <a:t>/</a:t>
            </a:r>
            <a:r>
              <a:rPr lang="zh-TW" sz="1200">
                <a:latin typeface="宋体"/>
                <a:ea typeface="宋体"/>
              </a:rPr>
              <a:t>座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43144" y="4605528"/>
            <a:ext cx="246888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200">
                <a:latin typeface="宋体"/>
                <a:ea typeface="宋体"/>
              </a:rPr>
              <a:t>750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42304" y="3989832"/>
            <a:ext cx="323088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2200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81928" y="4605528"/>
            <a:ext cx="246888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200">
                <a:latin typeface="宋体"/>
                <a:ea typeface="宋体"/>
              </a:rPr>
              <a:t>750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61744" y="5090160"/>
            <a:ext cx="633984" cy="1584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成本指标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799320" y="5184648"/>
            <a:ext cx="112776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300">
                <a:latin typeface="FangSong"/>
                <a:ea typeface="FangSong"/>
              </a:rPr>
              <a:t>V</a:t>
            </a:r>
            <a:endParaRPr lang="zh-TW" sz="1300">
              <a:latin typeface="FangSong"/>
              <a:ea typeface="FangSong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995928" y="5199888"/>
            <a:ext cx="789432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latin typeface="FangSong"/>
                <a:ea typeface="FangSong"/>
              </a:rPr>
              <a:t>&lt;1800</a:t>
            </a:r>
            <a:r>
              <a:rPr lang="zh-TW" sz="1200">
                <a:latin typeface="宋体"/>
                <a:ea typeface="宋体"/>
              </a:rPr>
              <a:t>元</a:t>
            </a:r>
            <a:r>
              <a:rPr lang="zh-TW" sz="1300">
                <a:latin typeface="FangSong"/>
                <a:ea typeface="FangSong"/>
              </a:rPr>
              <a:t>/</a:t>
            </a:r>
            <a:r>
              <a:rPr lang="zh-TW" sz="1200">
                <a:latin typeface="宋体"/>
                <a:ea typeface="宋体"/>
              </a:rPr>
              <a:t>座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12664" y="5221224"/>
            <a:ext cx="313944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1700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51448" y="5221224"/>
            <a:ext cx="313944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1700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02408" y="5998464"/>
            <a:ext cx="1319784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指标</a:t>
            </a:r>
            <a:r>
              <a:rPr lang="zh-TW" sz="1300">
                <a:latin typeface="FangSong"/>
                <a:ea typeface="FangSong"/>
              </a:rPr>
              <a:t>4</a:t>
            </a:r>
            <a:r>
              <a:rPr lang="zh-TW" sz="1200">
                <a:latin typeface="宋体"/>
                <a:ea typeface="宋体"/>
              </a:rPr>
              <a:t>：概算执行率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14800" y="6010656"/>
            <a:ext cx="569976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&lt;</a:t>
            </a:r>
            <a:r>
              <a:rPr lang="zh-TW" sz="1300">
                <a:latin typeface="Times New Roman" panose="02020503050405090304"/>
                <a:ea typeface="Times New Roman" panose="02020503050405090304"/>
              </a:rPr>
              <a:t>100%</a:t>
            </a:r>
            <a:endParaRPr lang="zh-TW" sz="13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26480" y="6010656"/>
            <a:ext cx="569976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&lt;</a:t>
            </a:r>
            <a:r>
              <a:rPr lang="zh-TW" sz="1300">
                <a:latin typeface="Times New Roman" panose="02020503050405090304"/>
                <a:ea typeface="Times New Roman" panose="02020503050405090304"/>
              </a:rPr>
              <a:t>100%</a:t>
            </a:r>
            <a:endParaRPr lang="zh-TW" sz="13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27320" y="6013704"/>
            <a:ext cx="481584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>
                <a:latin typeface="宋体"/>
              </a:rPr>
              <a:t>38.</a:t>
            </a:r>
            <a:r>
              <a:rPr lang="zh-TW" sz="1200">
                <a:latin typeface="宋体"/>
                <a:ea typeface="宋体"/>
              </a:rPr>
              <a:t>75%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02408" y="5108448"/>
            <a:ext cx="1319784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440"/>
              </a:lnSpc>
            </a:pPr>
            <a:r>
              <a:rPr lang="zh-TW" sz="1200">
                <a:latin typeface="宋体"/>
                <a:ea typeface="宋体"/>
              </a:rPr>
              <a:t>指标</a:t>
            </a:r>
            <a:r>
              <a:rPr lang="zh-TW" sz="1300">
                <a:latin typeface="FangSong"/>
                <a:ea typeface="FangSong"/>
              </a:rPr>
              <a:t>3</a:t>
            </a:r>
            <a:r>
              <a:rPr lang="zh-TW" sz="1200">
                <a:latin typeface="宋体"/>
                <a:ea typeface="宋体"/>
              </a:rPr>
              <a:t>：人行道井盖 整治费用标准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149584" y="5812536"/>
            <a:ext cx="478536" cy="5425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1430"/>
              </a:lnSpc>
            </a:pPr>
            <a:r>
              <a:rPr lang="zh-TW" sz="1200">
                <a:latin typeface="宋体"/>
                <a:ea typeface="宋体"/>
              </a:rPr>
              <a:t>预算应 该能及 时下达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18376" y="5812536"/>
            <a:ext cx="329184" cy="5394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1405"/>
              </a:lnSpc>
            </a:pPr>
            <a:r>
              <a:rPr lang="zh-TW" sz="1200">
                <a:latin typeface="宋体"/>
                <a:ea typeface="宋体"/>
              </a:rPr>
              <a:t>预算 下达 延迟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68096" y="3560064"/>
            <a:ext cx="332232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100">
                <a:latin typeface="MingLiU"/>
                <a:ea typeface="MingLiU"/>
              </a:rPr>
              <a:t>绩效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76528" y="1261872"/>
            <a:ext cx="478536" cy="362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465"/>
              </a:lnSpc>
            </a:pPr>
            <a:r>
              <a:rPr lang="zh-TW" sz="1100">
                <a:latin typeface="MingLiU"/>
                <a:ea typeface="MingLiU"/>
              </a:rPr>
              <a:t>一级指 标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61744" y="1353312"/>
            <a:ext cx="637032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二级指标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40736" y="1353312"/>
            <a:ext cx="640080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三级指标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995928" y="1353312"/>
            <a:ext cx="792480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年度指标值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968240" y="1353312"/>
            <a:ext cx="1002792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1300" b="1">
                <a:latin typeface="FangSong"/>
              </a:rPr>
              <a:t>1-7</a:t>
            </a:r>
            <a:r>
              <a:rPr lang="zh-TW" sz="1100">
                <a:latin typeface="MingLiU"/>
                <a:ea typeface="MingLiU"/>
              </a:rPr>
              <a:t>月执行情况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007608" y="1261872"/>
            <a:ext cx="792480" cy="362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465"/>
              </a:lnSpc>
            </a:pPr>
            <a:r>
              <a:rPr lang="zh-TW" sz="1100">
                <a:latin typeface="MingLiU"/>
                <a:ea typeface="MingLiU"/>
              </a:rPr>
              <a:t>全年预计完 成情况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891528" y="1392936"/>
            <a:ext cx="326136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415"/>
              </a:lnSpc>
            </a:pPr>
            <a:r>
              <a:rPr lang="zh-TW" sz="1200">
                <a:latin typeface="宋体"/>
                <a:ea typeface="宋体"/>
              </a:rPr>
              <a:t>经费 保障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379208" y="1392936"/>
            <a:ext cx="326136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r"/>
            <a:r>
              <a:rPr lang="zh-TW" sz="1200">
                <a:latin typeface="宋体"/>
                <a:ea typeface="宋体"/>
              </a:rPr>
              <a:t>制度</a:t>
            </a:r>
            <a:endParaRPr lang="zh-TW" sz="1200">
              <a:latin typeface="宋体"/>
              <a:ea typeface="宋体"/>
            </a:endParaRPr>
          </a:p>
          <a:p>
            <a:pPr indent="0" algn="r"/>
            <a:r>
              <a:rPr lang="zh-TW" sz="1200">
                <a:latin typeface="宋体"/>
                <a:ea typeface="宋体"/>
              </a:rPr>
              <a:t>保障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761744" y="2334768"/>
            <a:ext cx="633984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质量指标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02408" y="2020824"/>
            <a:ext cx="1322832" cy="804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370"/>
              </a:lnSpc>
              <a:spcAft>
                <a:spcPts val="350"/>
              </a:spcAft>
            </a:pPr>
            <a:r>
              <a:rPr lang="zh-TW" sz="1200">
                <a:latin typeface="宋体"/>
                <a:ea typeface="宋体"/>
              </a:rPr>
              <a:t>指标</a:t>
            </a:r>
            <a:r>
              <a:rPr lang="zh-TW" sz="1300">
                <a:latin typeface="FangSong"/>
                <a:ea typeface="FangSong"/>
              </a:rPr>
              <a:t>1</a:t>
            </a:r>
            <a:r>
              <a:rPr lang="zh-TW" sz="1200">
                <a:latin typeface="宋体"/>
                <a:ea typeface="宋体"/>
              </a:rPr>
              <a:t>：竣工验收达 标率</a:t>
            </a:r>
            <a:endParaRPr lang="zh-TW" sz="1200">
              <a:latin typeface="宋体"/>
              <a:ea typeface="宋体"/>
            </a:endParaRPr>
          </a:p>
          <a:p>
            <a:pPr indent="0" algn="ctr">
              <a:lnSpc>
                <a:spcPts val="1510"/>
              </a:lnSpc>
            </a:pPr>
            <a:r>
              <a:rPr lang="zh-TW" sz="1200">
                <a:latin typeface="宋体"/>
                <a:ea typeface="宋体"/>
              </a:rPr>
              <a:t>指标</a:t>
            </a:r>
            <a:r>
              <a:rPr lang="zh-TW" sz="1300">
                <a:latin typeface="FangSong"/>
                <a:ea typeface="FangSong"/>
              </a:rPr>
              <a:t>2</a:t>
            </a:r>
            <a:r>
              <a:rPr lang="zh-TW" sz="1200">
                <a:latin typeface="宋体"/>
                <a:ea typeface="宋体"/>
              </a:rPr>
              <a:t>：工程安全事 故发生率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239768" y="2130552"/>
            <a:ext cx="320040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100%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340352" y="2578608"/>
            <a:ext cx="97536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200">
                <a:latin typeface="宋体"/>
                <a:ea typeface="宋体"/>
              </a:rPr>
              <a:t>0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12664" y="2130552"/>
            <a:ext cx="320040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100%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416296" y="2578608"/>
            <a:ext cx="97536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200">
                <a:latin typeface="宋体"/>
                <a:ea typeface="宋体"/>
              </a:rPr>
              <a:t>0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51448" y="2130552"/>
            <a:ext cx="320040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100%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55080" y="2578608"/>
            <a:ext cx="97536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200">
                <a:latin typeface="宋体"/>
                <a:ea typeface="宋体"/>
              </a:rPr>
              <a:t>0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767840" y="3218688"/>
            <a:ext cx="627888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时效指标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578608" y="2996184"/>
            <a:ext cx="1164336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指标</a:t>
            </a:r>
            <a:r>
              <a:rPr lang="zh-TW" sz="1300">
                <a:latin typeface="FangSong"/>
                <a:ea typeface="FangSong"/>
              </a:rPr>
              <a:t>1</a:t>
            </a:r>
            <a:r>
              <a:rPr lang="zh-TW" sz="1200">
                <a:latin typeface="宋体"/>
                <a:ea typeface="宋体"/>
              </a:rPr>
              <a:t>：建设周期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502408" y="3346704"/>
            <a:ext cx="1319784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415"/>
              </a:lnSpc>
            </a:pPr>
            <a:r>
              <a:rPr lang="zh-TW" sz="1200">
                <a:latin typeface="宋体"/>
                <a:ea typeface="宋体"/>
              </a:rPr>
              <a:t>指标</a:t>
            </a:r>
            <a:r>
              <a:rPr lang="zh-TW" sz="1300">
                <a:latin typeface="FangSong"/>
                <a:ea typeface="FangSong"/>
              </a:rPr>
              <a:t>2</a:t>
            </a:r>
            <a:r>
              <a:rPr lang="zh-TW" sz="1200">
                <a:latin typeface="宋体"/>
                <a:ea typeface="宋体"/>
              </a:rPr>
              <a:t>：整治完工及 时率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175760" y="3002280"/>
            <a:ext cx="405384" cy="1706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latin typeface="FangSong"/>
                <a:ea typeface="FangSong"/>
              </a:rPr>
              <a:t>&lt;12</a:t>
            </a:r>
            <a:r>
              <a:rPr lang="zh-TW" sz="1200">
                <a:latin typeface="宋体"/>
                <a:ea typeface="宋体"/>
              </a:rPr>
              <a:t>月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172712" y="3450336"/>
            <a:ext cx="460248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200">
                <a:latin typeface="宋体"/>
              </a:rPr>
              <a:t>N85</a:t>
            </a:r>
            <a:r>
              <a:rPr lang="en-US" sz="1300">
                <a:latin typeface="Times New Roman" panose="02020503050405090304"/>
              </a:rPr>
              <a:t>%</a:t>
            </a:r>
            <a:endParaRPr lang="en-US" sz="1300">
              <a:latin typeface="Times New Roman" panose="02020503050405090304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254752" y="2996184"/>
            <a:ext cx="1374648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latin typeface="FangSong"/>
                <a:ea typeface="FangSong"/>
              </a:rPr>
              <a:t>4</a:t>
            </a:r>
            <a:r>
              <a:rPr lang="zh-TW" sz="1200">
                <a:latin typeface="宋体"/>
                <a:ea typeface="宋体"/>
              </a:rPr>
              <a:t>个月     </a:t>
            </a:r>
            <a:r>
              <a:rPr lang="zh-TW" sz="1300">
                <a:latin typeface="FangSong"/>
                <a:ea typeface="FangSong"/>
              </a:rPr>
              <a:t>10</a:t>
            </a:r>
            <a:r>
              <a:rPr lang="zh-TW" sz="1200">
                <a:latin typeface="宋体"/>
                <a:ea typeface="宋体"/>
              </a:rPr>
              <a:t>个月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340096" y="3450336"/>
            <a:ext cx="1304544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90%       </a:t>
            </a:r>
            <a:r>
              <a:rPr lang="en-US" sz="1200">
                <a:latin typeface="宋体"/>
              </a:rPr>
              <a:t>N85</a:t>
            </a:r>
            <a:r>
              <a:rPr lang="en-US" sz="1300">
                <a:latin typeface="Times New Roman" panose="02020503050405090304"/>
              </a:rPr>
              <a:t>%</a:t>
            </a:r>
            <a:endParaRPr lang="en-US" sz="1300">
              <a:latin typeface="Times New Roman" panose="02020503050405090304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866888" y="1395984"/>
            <a:ext cx="326136" cy="3566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345"/>
              </a:lnSpc>
            </a:pPr>
            <a:r>
              <a:rPr lang="zh-TW" sz="1200">
                <a:latin typeface="宋体"/>
                <a:ea typeface="宋体"/>
              </a:rPr>
              <a:t>人员 保障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354568" y="1228344"/>
            <a:ext cx="329184" cy="7071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450"/>
              </a:lnSpc>
            </a:pPr>
            <a:r>
              <a:rPr lang="zh-TW" sz="1200">
                <a:latin typeface="宋体"/>
                <a:ea typeface="宋体"/>
              </a:rPr>
              <a:t>硬件 条</a:t>
            </a:r>
            <a:endParaRPr lang="zh-TW" sz="1200">
              <a:latin typeface="宋体"/>
              <a:ea typeface="宋体"/>
            </a:endParaRPr>
          </a:p>
          <a:p>
            <a:pPr indent="0" algn="ctr">
              <a:lnSpc>
                <a:spcPts val="1450"/>
              </a:lnSpc>
            </a:pPr>
            <a:r>
              <a:rPr lang="zh-TW" sz="1200">
                <a:latin typeface="宋体"/>
                <a:ea typeface="宋体"/>
              </a:rPr>
              <a:t>件保 障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808720" y="1484376"/>
            <a:ext cx="326136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200">
                <a:latin typeface="宋体"/>
                <a:ea typeface="宋体"/>
              </a:rPr>
              <a:t>其他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229344" y="1392936"/>
            <a:ext cx="316992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465"/>
              </a:lnSpc>
            </a:pPr>
            <a:r>
              <a:rPr lang="zh-TW" sz="1200">
                <a:latin typeface="宋体"/>
                <a:ea typeface="宋体"/>
              </a:rPr>
              <a:t>原因 说明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686544" y="1392936"/>
            <a:ext cx="326136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465"/>
              </a:lnSpc>
            </a:pPr>
            <a:r>
              <a:rPr lang="zh-TW" sz="1200">
                <a:latin typeface="宋体"/>
                <a:ea typeface="宋体"/>
              </a:rPr>
              <a:t>确定 能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9799320" y="2097024"/>
            <a:ext cx="112776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1300">
                <a:latin typeface="FangSong"/>
              </a:rPr>
              <a:t>V</a:t>
            </a:r>
            <a:endParaRPr lang="en-US" sz="1300">
              <a:latin typeface="FangSong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799320" y="2542032"/>
            <a:ext cx="112776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1300">
                <a:latin typeface="FangSong"/>
              </a:rPr>
              <a:t>V</a:t>
            </a:r>
            <a:endParaRPr lang="en-US" sz="1300">
              <a:latin typeface="FangSong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9799320" y="2980944"/>
            <a:ext cx="112776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1300">
                <a:latin typeface="FangSong"/>
              </a:rPr>
              <a:t>V</a:t>
            </a:r>
            <a:endParaRPr lang="en-US" sz="1300">
              <a:latin typeface="FangSong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799320" y="3422904"/>
            <a:ext cx="112776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1300">
                <a:latin typeface="FangSong"/>
              </a:rPr>
              <a:t>V</a:t>
            </a:r>
            <a:endParaRPr lang="en-US" sz="1300">
              <a:latin typeface="FangSong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0174224" y="1392936"/>
            <a:ext cx="326136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440"/>
              </a:lnSpc>
            </a:pPr>
            <a:r>
              <a:rPr lang="zh-TW" sz="1200">
                <a:latin typeface="宋体"/>
                <a:ea typeface="宋体"/>
              </a:rPr>
              <a:t>有可 能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0597896" y="1392936"/>
            <a:ext cx="475488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465"/>
              </a:lnSpc>
            </a:pPr>
            <a:r>
              <a:rPr lang="zh-TW" sz="1200">
                <a:latin typeface="宋体"/>
                <a:ea typeface="宋体"/>
              </a:rPr>
              <a:t>完全 不可能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1222736" y="1353312"/>
            <a:ext cx="329184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备注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328928" y="3913632"/>
            <a:ext cx="158496" cy="707136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/>
            <a:r>
              <a:rPr lang="zh-TW" sz="1200">
                <a:latin typeface="MingLiU"/>
                <a:ea typeface="MingLiU"/>
              </a:rPr>
              <a:t>产出指标</a:t>
            </a:r>
            <a:endParaRPr lang="zh-TW" sz="1200">
              <a:latin typeface="MingLiU"/>
              <a:ea typeface="MingLiU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938784" y="3770376"/>
            <a:ext cx="161544" cy="152400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/>
            <a:r>
              <a:rPr lang="zh-TW" sz="1400">
                <a:latin typeface="宋体"/>
                <a:ea typeface="宋体"/>
              </a:rPr>
              <a:t>标</a:t>
            </a:r>
            <a:endParaRPr lang="zh-TW" sz="1400">
              <a:latin typeface="宋体"/>
              <a:ea typeface="宋体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850392" y="3806952"/>
            <a:ext cx="73152" cy="97536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/>
            <a:r>
              <a:rPr lang="zh-TW" sz="700">
                <a:latin typeface="MingLiU"/>
                <a:ea typeface="MingLiU"/>
              </a:rPr>
              <a:t>-曰</a:t>
            </a:r>
            <a:endParaRPr lang="zh-TW" sz="7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880" y="5413248"/>
            <a:ext cx="579120" cy="9662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1144" y="3118104"/>
            <a:ext cx="332232" cy="362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1100">
                <a:latin typeface="MingLiU"/>
                <a:ea typeface="MingLiU"/>
              </a:rPr>
              <a:t>绩效</a:t>
            </a:r>
            <a:endParaRPr lang="zh-TW" sz="1100">
              <a:latin typeface="MingLiU"/>
              <a:ea typeface="MingLiU"/>
            </a:endParaRPr>
          </a:p>
          <a:p>
            <a:pPr indent="0" algn="just"/>
            <a:r>
              <a:rPr lang="zh-TW" sz="1100">
                <a:latin typeface="MingLiU"/>
                <a:ea typeface="MingLiU"/>
              </a:rPr>
              <a:t>指标</a:t>
            </a:r>
            <a:endParaRPr lang="zh-TW" sz="1100">
              <a:latin typeface="MingLiU"/>
              <a:ea typeface="MingLiU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52144" y="1024128"/>
          <a:ext cx="10704576" cy="4605528"/>
        </p:xfrm>
        <a:graphic>
          <a:graphicData uri="http://schemas.openxmlformats.org/drawingml/2006/table">
            <a:tbl>
              <a:tblPr/>
              <a:tblGrid>
                <a:gridCol w="548640"/>
                <a:gridCol w="801624"/>
                <a:gridCol w="1392936"/>
                <a:gridCol w="1103376"/>
                <a:gridCol w="1075944"/>
                <a:gridCol w="829056"/>
                <a:gridCol w="496824"/>
                <a:gridCol w="493776"/>
                <a:gridCol w="493776"/>
                <a:gridCol w="493776"/>
                <a:gridCol w="423672"/>
                <a:gridCol w="435864"/>
                <a:gridCol w="496824"/>
                <a:gridCol w="493776"/>
                <a:gridCol w="512064"/>
                <a:gridCol w="612648"/>
              </a:tblGrid>
              <a:tr h="265176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zh-TW" sz="1100">
                          <a:latin typeface="MingLiU"/>
                          <a:ea typeface="MingLiU"/>
                        </a:rPr>
                        <a:t>一级指 标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二级指标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三级指标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年度指标值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300" b="1">
                          <a:latin typeface="FangSong"/>
                        </a:rPr>
                        <a:t>1-7</a:t>
                      </a:r>
                      <a:r>
                        <a:rPr lang="zh-TW" sz="1100">
                          <a:latin typeface="MingLiU"/>
                          <a:ea typeface="MingLiU"/>
                        </a:rPr>
                        <a:t>月执行情况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100">
                          <a:latin typeface="MingLiU"/>
                          <a:ea typeface="MingLiU"/>
                        </a:rPr>
                        <a:t>全年预计完 成情况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偏差原因分析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完成目标可能性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备注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539496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1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经费 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34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制度 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34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人员 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硬件条 件保障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200">
                          <a:latin typeface="宋体"/>
                          <a:ea typeface="宋体"/>
                        </a:rPr>
                        <a:t>其他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原因 说明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确定能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200">
                          <a:latin typeface="宋体"/>
                          <a:ea typeface="宋体"/>
                        </a:rPr>
                        <a:t>有可能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完全 不可能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</a:tr>
              <a:tr h="441960">
                <a:tc rowSpan="5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效益指标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经济效益 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/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/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03200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</a:tr>
              <a:tr h="1024128"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社会效益 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51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1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:提供就业岗 位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300">
                          <a:latin typeface="FangSong"/>
                          <a:ea typeface="FangSong"/>
                        </a:rPr>
                        <a:t>&gt;50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个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300">
                          <a:latin typeface="FangSong"/>
                          <a:ea typeface="FangSong"/>
                        </a:rPr>
                        <a:t>50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个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200">
                          <a:latin typeface="宋体"/>
                          <a:ea typeface="宋体"/>
                        </a:rPr>
                        <a:t>其他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40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尚未 招聘 维护 人员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03200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900"/>
                    </a:p>
                  </a:txBody>
                  <a:tcPr marL="0" marR="0" marT="0" marB="0"/>
                </a:tc>
              </a:tr>
              <a:tr h="44500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9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2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：城市精细精 准管理水平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提高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提高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提高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03200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</a:tr>
              <a:tr h="44196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9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生态效益 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1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:改善道路排 水系统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改善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改善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改善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03200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</a:tr>
              <a:tr h="44500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可持续影响 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51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1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:窨井盖持续 使用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持续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持续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持续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032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</a:tr>
              <a:tr h="1002792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满意度 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1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服务对象 满意度指标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1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:群众满意度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^90%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80%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80%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43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附近群 众反映 较大， 满意度 不高。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206752" y="2770632"/>
            <a:ext cx="8647176" cy="719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部门绩效监控填报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8728" y="5428488"/>
            <a:ext cx="1033272" cy="14295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232" y="1645920"/>
            <a:ext cx="429768" cy="9174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3792"/>
            <a:ext cx="1078992" cy="16642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04" y="2877312"/>
            <a:ext cx="10716768" cy="880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648" y="5690616"/>
            <a:ext cx="527304" cy="3169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048" y="5690616"/>
            <a:ext cx="466344" cy="3169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440" y="5690616"/>
            <a:ext cx="469392" cy="3169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3880" y="5690616"/>
            <a:ext cx="536448" cy="3169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3376" y="5690616"/>
            <a:ext cx="390144" cy="3169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9616" y="5690616"/>
            <a:ext cx="463296" cy="3169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1448" y="5690616"/>
            <a:ext cx="490728" cy="3169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55224" y="5690616"/>
            <a:ext cx="597408" cy="31699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898136" y="289560"/>
            <a:ext cx="2670048" cy="493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140"/>
              </a:spcAft>
            </a:pPr>
            <a:r>
              <a:rPr lang="zh-TW" sz="1600" b="1">
                <a:latin typeface="Microsoft YaHei"/>
                <a:ea typeface="Microsoft YaHei"/>
              </a:rPr>
              <a:t>部门整体支出绩效监控情况表</a:t>
            </a:r>
            <a:endParaRPr lang="zh-TW" sz="1600" b="1">
              <a:latin typeface="Microsoft YaHei"/>
              <a:ea typeface="Microsoft YaHei"/>
            </a:endParaRPr>
          </a:p>
          <a:p>
            <a:pPr indent="0" algn="ctr"/>
            <a:r>
              <a:rPr lang="en-US" sz="1200">
                <a:latin typeface="宋体"/>
              </a:rPr>
              <a:t>（</a:t>
            </a:r>
            <a:r>
              <a:rPr lang="en-US" sz="1300">
                <a:latin typeface="FangSong"/>
              </a:rPr>
              <a:t>20XX </a:t>
            </a:r>
            <a:r>
              <a:rPr lang="zh-TW" sz="1200">
                <a:latin typeface="宋体"/>
                <a:ea typeface="宋体"/>
              </a:rPr>
              <a:t>年 </a:t>
            </a:r>
            <a:r>
              <a:rPr lang="zh-TW" sz="1300">
                <a:latin typeface="FangSong"/>
                <a:ea typeface="FangSong"/>
              </a:rPr>
              <a:t>XX </a:t>
            </a:r>
            <a:r>
              <a:rPr lang="zh-TW" sz="1200">
                <a:latin typeface="宋体"/>
                <a:ea typeface="宋体"/>
              </a:rPr>
              <a:t>月）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58328" y="3764280"/>
            <a:ext cx="627888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主要内容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71816" y="4849368"/>
            <a:ext cx="944880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100">
                <a:latin typeface="MingLiU"/>
                <a:ea typeface="MingLiU"/>
              </a:rPr>
              <a:t>偏差原因分析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823704" y="4849368"/>
            <a:ext cx="1094232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完成目标可能性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70888" y="5145024"/>
            <a:ext cx="637032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二级指标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92552" y="5145024"/>
            <a:ext cx="640080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三级指标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74592" y="5145024"/>
            <a:ext cx="792480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年度指标值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97552" y="5145024"/>
            <a:ext cx="1005840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300" b="1">
                <a:latin typeface="FangSong"/>
              </a:rPr>
              <a:t>1-7</a:t>
            </a:r>
            <a:r>
              <a:rPr lang="zh-TW" sz="1100">
                <a:latin typeface="MingLiU"/>
                <a:ea typeface="MingLiU"/>
              </a:rPr>
              <a:t>月执行情况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295888" y="5145024"/>
            <a:ext cx="329184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备注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750808" y="5279136"/>
            <a:ext cx="335280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100">
                <a:latin typeface="MingLiU"/>
                <a:ea typeface="MingLiU"/>
              </a:rPr>
              <a:t>其他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061448" y="5279136"/>
            <a:ext cx="484632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100">
                <a:latin typeface="MingLiU"/>
                <a:ea typeface="MingLiU"/>
              </a:rPr>
              <a:t>有可能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74976" y="5736336"/>
            <a:ext cx="1392936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宋体"/>
                <a:ea typeface="宋体"/>
              </a:rPr>
              <a:t>年度履职目标相关性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21480" y="5742432"/>
            <a:ext cx="295656" cy="1615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宋体"/>
                <a:ea typeface="宋体"/>
              </a:rPr>
              <a:t>相关</a:t>
            </a:r>
            <a:endParaRPr lang="zh-TW" sz="1000">
              <a:latin typeface="宋体"/>
              <a:ea typeface="宋体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48072" y="5742432"/>
            <a:ext cx="295656" cy="1615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宋体"/>
                <a:ea typeface="宋体"/>
              </a:rPr>
              <a:t>相关</a:t>
            </a:r>
            <a:endParaRPr lang="zh-TW" sz="1000">
              <a:latin typeface="宋体"/>
              <a:ea typeface="宋体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11240" y="5742432"/>
            <a:ext cx="292608" cy="1615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宋体"/>
                <a:ea typeface="宋体"/>
              </a:rPr>
              <a:t>相关</a:t>
            </a:r>
            <a:endParaRPr lang="zh-TW" sz="1000">
              <a:latin typeface="宋体"/>
              <a:ea typeface="宋体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21480" y="6035040"/>
            <a:ext cx="295656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宋体"/>
                <a:ea typeface="宋体"/>
              </a:rPr>
              <a:t>科学</a:t>
            </a:r>
            <a:endParaRPr lang="zh-TW" sz="1000">
              <a:latin typeface="宋体"/>
              <a:ea typeface="宋体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48072" y="6035040"/>
            <a:ext cx="295656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宋体"/>
                <a:ea typeface="宋体"/>
              </a:rPr>
              <a:t>科学</a:t>
            </a:r>
            <a:endParaRPr lang="zh-TW" sz="1000">
              <a:latin typeface="宋体"/>
              <a:ea typeface="宋体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11240" y="6035040"/>
            <a:ext cx="292608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宋体"/>
                <a:ea typeface="宋体"/>
              </a:rPr>
              <a:t>科学</a:t>
            </a:r>
            <a:endParaRPr lang="zh-TW" sz="1000">
              <a:latin typeface="宋体"/>
              <a:ea typeface="宋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221480" y="6303264"/>
            <a:ext cx="298704" cy="1615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宋体"/>
                <a:ea typeface="宋体"/>
              </a:rPr>
              <a:t>合理</a:t>
            </a:r>
            <a:endParaRPr lang="zh-TW" sz="1000">
              <a:latin typeface="宋体"/>
              <a:ea typeface="宋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11240" y="6303264"/>
            <a:ext cx="295656" cy="1615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宋体"/>
                <a:ea typeface="宋体"/>
              </a:rPr>
              <a:t>合理</a:t>
            </a:r>
            <a:endParaRPr lang="zh-TW" sz="1000">
              <a:latin typeface="宋体"/>
              <a:ea typeface="宋体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8472" y="5483352"/>
            <a:ext cx="326136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440"/>
              </a:lnSpc>
            </a:pPr>
            <a:r>
              <a:rPr lang="zh-TW" sz="1200">
                <a:latin typeface="宋体"/>
                <a:ea typeface="宋体"/>
              </a:rPr>
              <a:t>绩效 指标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55192" y="5910072"/>
            <a:ext cx="478536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1200">
                <a:latin typeface="宋体"/>
                <a:ea typeface="宋体"/>
              </a:rPr>
              <a:t>投入管</a:t>
            </a:r>
            <a:endParaRPr lang="zh-TW" sz="1200">
              <a:latin typeface="宋体"/>
              <a:ea typeface="宋体"/>
            </a:endParaRPr>
          </a:p>
          <a:p>
            <a:pPr indent="0" algn="just"/>
            <a:r>
              <a:rPr lang="zh-TW" sz="1200">
                <a:latin typeface="宋体"/>
                <a:ea typeface="宋体"/>
              </a:rPr>
              <a:t>理指标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656064" y="5187696"/>
            <a:ext cx="326136" cy="362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465"/>
              </a:lnSpc>
            </a:pPr>
            <a:r>
              <a:rPr lang="zh-TW" sz="1100">
                <a:latin typeface="MingLiU"/>
                <a:ea typeface="MingLiU"/>
              </a:rPr>
              <a:t>确定 能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613136" y="5187696"/>
            <a:ext cx="481584" cy="362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465"/>
              </a:lnSpc>
            </a:pPr>
            <a:r>
              <a:rPr lang="zh-TW" sz="1100">
                <a:latin typeface="MingLiU"/>
                <a:ea typeface="MingLiU"/>
              </a:rPr>
              <a:t>完全 不可能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778496" y="5190744"/>
            <a:ext cx="332232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465"/>
              </a:lnSpc>
            </a:pPr>
            <a:r>
              <a:rPr lang="zh-TW" sz="1100">
                <a:latin typeface="MingLiU"/>
                <a:ea typeface="MingLiU"/>
              </a:rPr>
              <a:t>人员 保障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61304" y="5053584"/>
            <a:ext cx="792480" cy="362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320"/>
              </a:lnSpc>
            </a:pPr>
            <a:r>
              <a:rPr lang="zh-TW" sz="1100">
                <a:latin typeface="MingLiU"/>
                <a:ea typeface="MingLiU"/>
              </a:rPr>
              <a:t>全年预计完 成情况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806184" y="5187696"/>
            <a:ext cx="332232" cy="362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370"/>
              </a:lnSpc>
            </a:pPr>
            <a:r>
              <a:rPr lang="zh-TW" sz="1100">
                <a:latin typeface="MingLiU"/>
                <a:ea typeface="MingLiU"/>
              </a:rPr>
              <a:t>经费 保障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309104" y="5187696"/>
            <a:ext cx="329184" cy="362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制度</a:t>
            </a:r>
            <a:endParaRPr lang="zh-TW" sz="1100">
              <a:latin typeface="MingLiU"/>
              <a:ea typeface="MingLiU"/>
            </a:endParaRPr>
          </a:p>
          <a:p>
            <a:pPr indent="0"/>
            <a:r>
              <a:rPr lang="zh-TW" sz="1100">
                <a:latin typeface="MingLiU"/>
                <a:ea typeface="MingLiU"/>
              </a:rPr>
              <a:t>保障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186672" y="5187696"/>
            <a:ext cx="320040" cy="362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560"/>
              </a:lnSpc>
            </a:pPr>
            <a:r>
              <a:rPr lang="zh-TW" sz="1100">
                <a:latin typeface="MingLiU"/>
                <a:ea typeface="MingLiU"/>
              </a:rPr>
              <a:t>原因 说明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5424" y="3992880"/>
            <a:ext cx="329184" cy="5425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1450"/>
              </a:lnSpc>
            </a:pPr>
            <a:r>
              <a:rPr lang="zh-TW" sz="1200">
                <a:latin typeface="宋体"/>
                <a:ea typeface="宋体"/>
              </a:rPr>
              <a:t>年度 主要 任务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28472" y="3020568"/>
            <a:ext cx="326136" cy="5425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1450"/>
              </a:lnSpc>
            </a:pPr>
            <a:r>
              <a:rPr lang="zh-TW" sz="1200">
                <a:latin typeface="宋体"/>
                <a:ea typeface="宋体"/>
              </a:rPr>
              <a:t>年度 履职 目标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49096" y="5053584"/>
            <a:ext cx="481584" cy="362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465"/>
              </a:lnSpc>
            </a:pPr>
            <a:r>
              <a:rPr lang="zh-TW" sz="1100">
                <a:latin typeface="MingLiU"/>
                <a:ea typeface="MingLiU"/>
              </a:rPr>
              <a:t>一级指 标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773936" y="5910072"/>
            <a:ext cx="630936" cy="3596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320"/>
              </a:lnSpc>
            </a:pPr>
            <a:r>
              <a:rPr lang="zh-TW" sz="1200">
                <a:latin typeface="宋体"/>
                <a:ea typeface="宋体"/>
              </a:rPr>
              <a:t>工作目标 管理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208264" y="5187696"/>
            <a:ext cx="484632" cy="362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465"/>
              </a:lnSpc>
            </a:pPr>
            <a:r>
              <a:rPr lang="zh-TW" sz="1100">
                <a:latin typeface="MingLiU"/>
                <a:ea typeface="MingLiU"/>
              </a:rPr>
              <a:t>硬件条 件保障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998720" y="6303264"/>
            <a:ext cx="429768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152400"/>
            <a:r>
              <a:rPr lang="zh-TW" sz="1000">
                <a:latin typeface="宋体"/>
                <a:ea typeface="宋体"/>
              </a:rPr>
              <a:t>合理</a:t>
            </a:r>
            <a:endParaRPr lang="zh-TW" sz="1000">
              <a:latin typeface="宋体"/>
              <a:ea typeface="宋体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998720" y="6525768"/>
            <a:ext cx="1673352" cy="1463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400" strike="sngStrike">
                <a:latin typeface="Times New Roman" panose="02020503050405090304"/>
              </a:rPr>
              <a:t>/J </a:t>
            </a:r>
            <a:r>
              <a:rPr lang="zh-TW" sz="1400" strike="sngStrike">
                <a:latin typeface="Times New Roman" panose="02020503050405090304"/>
                <a:ea typeface="Times New Roman" panose="02020503050405090304"/>
              </a:rPr>
              <a:t>---------------</a:t>
            </a:r>
            <a:endParaRPr lang="zh-TW" sz="1400" strike="sngStrike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74976" y="6028944"/>
            <a:ext cx="1088136" cy="4450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490"/>
              </a:spcAft>
            </a:pPr>
            <a:r>
              <a:rPr lang="zh-TW" sz="1200">
                <a:latin typeface="宋体"/>
                <a:ea typeface="宋体"/>
              </a:rPr>
              <a:t>工作任务科学性</a:t>
            </a:r>
            <a:endParaRPr lang="zh-TW" sz="1200">
              <a:latin typeface="宋体"/>
              <a:ea typeface="宋体"/>
            </a:endParaRPr>
          </a:p>
          <a:p>
            <a:pPr indent="0"/>
            <a:r>
              <a:rPr lang="zh-TW" sz="1200">
                <a:latin typeface="宋体"/>
                <a:ea typeface="宋体"/>
              </a:rPr>
              <a:t>绩效指标合理性</a:t>
            </a:r>
            <a:endParaRPr lang="zh-TW" sz="1200">
              <a:latin typeface="宋体"/>
              <a:ea typeface="宋体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612136" y="3764280"/>
            <a:ext cx="630936" cy="7132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2075"/>
              </a:lnSpc>
            </a:pPr>
            <a:r>
              <a:rPr lang="zh-TW" sz="1200">
                <a:latin typeface="宋体"/>
                <a:ea typeface="宋体"/>
              </a:rPr>
              <a:t>任务名称 任务</a:t>
            </a:r>
            <a:r>
              <a:rPr lang="zh-TW" sz="1300">
                <a:latin typeface="FangSong"/>
                <a:ea typeface="FangSong"/>
              </a:rPr>
              <a:t>1 </a:t>
            </a:r>
            <a:r>
              <a:rPr lang="zh-TW" sz="1200">
                <a:latin typeface="宋体"/>
                <a:ea typeface="宋体"/>
              </a:rPr>
              <a:t>任务</a:t>
            </a:r>
            <a:r>
              <a:rPr lang="zh-TW" sz="1300">
                <a:latin typeface="FangSong"/>
                <a:ea typeface="FangSong"/>
              </a:rPr>
              <a:t>2</a:t>
            </a:r>
            <a:endParaRPr lang="zh-TW" sz="1300">
              <a:latin typeface="FangSong"/>
              <a:ea typeface="FangSong"/>
            </a:endParaRPr>
          </a:p>
        </p:txBody>
      </p:sp>
      <p:graphicFrame>
        <p:nvGraphicFramePr>
          <p:cNvPr id="53" name="表格 52"/>
          <p:cNvGraphicFramePr>
            <a:graphicFrameLocks noGrp="1"/>
          </p:cNvGraphicFramePr>
          <p:nvPr/>
        </p:nvGraphicFramePr>
        <p:xfrm>
          <a:off x="701040" y="841248"/>
          <a:ext cx="11079480" cy="2054352"/>
        </p:xfrm>
        <a:graphic>
          <a:graphicData uri="http://schemas.openxmlformats.org/drawingml/2006/table">
            <a:tbl>
              <a:tblPr/>
              <a:tblGrid>
                <a:gridCol w="1767840"/>
                <a:gridCol w="2313432"/>
                <a:gridCol w="1923288"/>
                <a:gridCol w="2014728"/>
                <a:gridCol w="1831848"/>
                <a:gridCol w="1228344"/>
              </a:tblGrid>
              <a:tr h="280416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部门（单位）名称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23088">
                <a:tc rowSpan="6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预算情况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年初预算数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300">
                          <a:latin typeface="FangSong"/>
                        </a:rPr>
                        <a:t>1-7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月执行数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300">
                          <a:latin typeface="FangSong"/>
                        </a:rPr>
                        <a:t>1-7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月执行率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全年预计执行数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26517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年度部门预算总额（万元）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10000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4000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200">
                          <a:latin typeface="宋体"/>
                        </a:rPr>
                        <a:t>40.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00%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10000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32308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300">
                          <a:latin typeface="FangSong"/>
                          <a:ea typeface="FangSong"/>
                        </a:rPr>
                        <a:t>1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、资金来源：（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1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）财政性资金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10000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400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200">
                          <a:latin typeface="宋体"/>
                        </a:rPr>
                        <a:t>40.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00%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10000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268224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200">
                          <a:latin typeface="宋体"/>
                          <a:ea typeface="宋体"/>
                        </a:rPr>
                        <a:t>（2）其他资金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32308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300">
                          <a:latin typeface="FangSong"/>
                          <a:ea typeface="FangSong"/>
                        </a:rPr>
                        <a:t>2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、资金结构：（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1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）基本支出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2000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1000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200">
                          <a:latin typeface="宋体"/>
                        </a:rPr>
                        <a:t>50.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00%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2000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27127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88900"/>
                      <a:r>
                        <a:rPr lang="zh-TW" sz="1200">
                          <a:latin typeface="宋体"/>
                          <a:ea typeface="宋体"/>
                        </a:rPr>
                        <a:t>（2）项目支出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8000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3000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200">
                          <a:latin typeface="宋体"/>
                        </a:rPr>
                        <a:t>37. 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50%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8000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8552"/>
            <a:ext cx="1103376" cy="1679448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01040" y="252984"/>
          <a:ext cx="11131296" cy="6376416"/>
        </p:xfrm>
        <a:graphic>
          <a:graphicData uri="http://schemas.openxmlformats.org/drawingml/2006/table">
            <a:tbl>
              <a:tblPr/>
              <a:tblGrid>
                <a:gridCol w="374904"/>
                <a:gridCol w="637032"/>
                <a:gridCol w="758952"/>
                <a:gridCol w="1496568"/>
                <a:gridCol w="826008"/>
                <a:gridCol w="1027176"/>
                <a:gridCol w="905256"/>
                <a:gridCol w="533400"/>
                <a:gridCol w="472440"/>
                <a:gridCol w="472440"/>
                <a:gridCol w="542544"/>
                <a:gridCol w="396240"/>
                <a:gridCol w="472440"/>
                <a:gridCol w="472440"/>
                <a:gridCol w="496824"/>
                <a:gridCol w="603504"/>
                <a:gridCol w="643128"/>
              </a:tblGrid>
              <a:tr h="265176">
                <a:tc rowSpan="17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100">
                          <a:latin typeface="MingLiU"/>
                          <a:ea typeface="MingLiU"/>
                        </a:rPr>
                        <a:t>绩效 指标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zh-TW" sz="1100">
                          <a:latin typeface="MingLiU"/>
                          <a:ea typeface="MingLiU"/>
                        </a:rPr>
                        <a:t>一级指 标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二级指标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431800"/>
                      <a:r>
                        <a:rPr lang="zh-TW" sz="1100">
                          <a:latin typeface="MingLiU"/>
                          <a:ea typeface="MingLiU"/>
                        </a:rPr>
                        <a:t>三级指标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年度指标值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en-US" sz="1300" b="1">
                          <a:latin typeface="FangSong"/>
                        </a:rPr>
                        <a:t>1-7</a:t>
                      </a:r>
                      <a:r>
                        <a:rPr lang="zh-TW" sz="1100">
                          <a:latin typeface="MingLiU"/>
                          <a:ea typeface="MingLiU"/>
                        </a:rPr>
                        <a:t>月执行情况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100">
                          <a:latin typeface="MingLiU"/>
                          <a:ea typeface="MingLiU"/>
                        </a:rPr>
                        <a:t>全年预计完 成情况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偏差原因分析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完成目标可能性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备注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>
                    <a:solidFill>
                      <a:srgbClr val="5A9BD5"/>
                    </a:solidFill>
                  </a:tcPr>
                </a:tc>
              </a:tr>
              <a:tr h="62484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51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经费 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制度 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37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人员 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硬件条 件保障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200">
                          <a:latin typeface="宋体"/>
                          <a:ea typeface="宋体"/>
                        </a:rPr>
                        <a:t>其他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原因 说明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确定 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有可能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51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完全 不可能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</a:tr>
              <a:tr h="259080">
                <a:tc vMerge="1">
                  <a:tcPr marL="0" marR="0" marT="0" marB="0"/>
                </a:tc>
                <a:tc rowSpan="17">
                  <a:txBody>
                    <a:bodyPr>
                      <a:spAutoFit/>
                    </a:bodyPr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投入管 理指标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1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预算和财 务管理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预算编制完整性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1000">
                          <a:latin typeface="宋体"/>
                          <a:ea typeface="宋体"/>
                        </a:rPr>
                        <a:t>完整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完整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完整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44500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专项资金细化率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&gt;90%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60%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&gt;90%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51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人员 不足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</a:tr>
              <a:tr h="481584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预算执行率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&gt;90%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40%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&gt;90%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预算未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下达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</a:tr>
              <a:tr h="2621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预算调整率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&lt;10%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2%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&lt;10%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5908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结转结余率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&lt;10%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&lt;10%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344424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CN" sz="1200">
                          <a:latin typeface="宋体"/>
                          <a:ea typeface="宋体"/>
                        </a:rPr>
                        <a:t>“三公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经费”控制率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&lt;100%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60%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&lt;100%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</a:tr>
              <a:tr h="25908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政府采购执行率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&gt;90%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55%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&gt;90%</a:t>
                      </a:r>
                      <a:endParaRPr lang="zh-TW" sz="10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621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决算真实性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真实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真实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真实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621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资金使用合规性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合规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合规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合规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5908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管理制度健全性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健全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健全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健全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341376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预决算信息公开性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按时公开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按时公开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按时公开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</a:tr>
              <a:tr h="2621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资产管理规范性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规范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规范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规范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441960">
                <a:tc vMerge="1">
                  <a:tcPr marL="0" marR="0" marT="0" marB="0"/>
                </a:tc>
                <a:tc vMerge="1">
                  <a:tcPr marL="0" marR="0" marT="0" marB="0"/>
                </a:tc>
                <a:tc rowSpan="5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绩效管理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绩效监控完成率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80%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人员 不足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</a:tr>
              <a:tr h="44500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绩效自评完成率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41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尚未 开展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</a:tr>
              <a:tr h="44500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部门绩效评价完成率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尚未 开展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200"/>
                    </a:p>
                  </a:txBody>
                  <a:tcPr marL="0" marR="0" marT="0" marB="0"/>
                </a:tc>
              </a:tr>
              <a:tr h="374650">
                <a:tc rowSpan="2">
                  <a:txBody>
                    <a:bodyPr>
                      <a:sp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评价结果应用率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  <a:p>
                      <a:pPr indent="0" algn="ct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>
                      <a:spAutoFit/>
                    </a:bodyPr>
                    <a:p>
                      <a:pPr indent="0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尚未 开展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800"/>
                    </a:p>
                  </a:txBody>
                  <a:tcPr marL="0" marR="0" marT="0" marB="0"/>
                </a:tc>
              </a:tr>
              <a:tr h="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marR="243205" indent="0" algn="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</a:tr>
              <a:tr h="167640">
                <a:tc gridSpan="5">
                  <a:txBody>
                    <a:bodyPr>
                      <a:spAutoFit/>
                    </a:bodyPr>
                    <a:p>
                      <a:endParaRPr sz="3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8552"/>
            <a:ext cx="1103376" cy="1679448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01040" y="252984"/>
          <a:ext cx="11100816" cy="6419088"/>
        </p:xfrm>
        <a:graphic>
          <a:graphicData uri="http://schemas.openxmlformats.org/drawingml/2006/table">
            <a:tbl>
              <a:tblPr/>
              <a:tblGrid>
                <a:gridCol w="374904"/>
                <a:gridCol w="637032"/>
                <a:gridCol w="758952"/>
                <a:gridCol w="1493520"/>
                <a:gridCol w="829056"/>
                <a:gridCol w="1030224"/>
                <a:gridCol w="899160"/>
                <a:gridCol w="533400"/>
                <a:gridCol w="472440"/>
                <a:gridCol w="472440"/>
                <a:gridCol w="542544"/>
                <a:gridCol w="396240"/>
                <a:gridCol w="469392"/>
                <a:gridCol w="475488"/>
                <a:gridCol w="496824"/>
                <a:gridCol w="603504"/>
                <a:gridCol w="615696"/>
              </a:tblGrid>
              <a:tr h="292608">
                <a:tc rowSpan="1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100">
                          <a:latin typeface="MingLiU"/>
                          <a:ea typeface="MingLiU"/>
                        </a:rPr>
                        <a:t>绩效 指标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zh-TW" sz="1100">
                          <a:latin typeface="MingLiU"/>
                          <a:ea typeface="MingLiU"/>
                        </a:rPr>
                        <a:t>一级指 标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100">
                          <a:latin typeface="MingLiU"/>
                          <a:ea typeface="MingLiU"/>
                        </a:rPr>
                        <a:t>二级指标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431800"/>
                      <a:r>
                        <a:rPr lang="zh-TW" sz="1100">
                          <a:latin typeface="MingLiU"/>
                          <a:ea typeface="MingLiU"/>
                        </a:rPr>
                        <a:t>三级指标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年度指标值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en-US" sz="1300" b="1">
                          <a:latin typeface="FangSong"/>
                        </a:rPr>
                        <a:t>1-7</a:t>
                      </a:r>
                      <a:r>
                        <a:rPr lang="zh-TW" sz="1100">
                          <a:latin typeface="MingLiU"/>
                          <a:ea typeface="MingLiU"/>
                        </a:rPr>
                        <a:t>月执行情况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100">
                          <a:latin typeface="MingLiU"/>
                          <a:ea typeface="MingLiU"/>
                        </a:rPr>
                        <a:t>全年预计完 成情况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偏差原因分析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1100">
                          <a:latin typeface="MingLiU"/>
                          <a:ea typeface="MingLiU"/>
                        </a:rPr>
                        <a:t>完成目标可能性</a:t>
                      </a:r>
                      <a:r>
                        <a:rPr lang="zh-TW" sz="1100">
                          <a:solidFill>
                            <a:srgbClr val="5A9AD4"/>
                          </a:solidFill>
                          <a:latin typeface="MingLiU"/>
                          <a:ea typeface="MingLiU"/>
                        </a:rPr>
                        <a:t>、</a:t>
                      </a:r>
                      <a:endParaRPr lang="zh-TW" sz="1100">
                        <a:solidFill>
                          <a:srgbClr val="5A9AD4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>
                          <a:latin typeface="MingLiU"/>
                          <a:ea typeface="MingLiU"/>
                        </a:rPr>
                        <a:t>备注</a:t>
                      </a:r>
                      <a:endParaRPr lang="zh-TW" sz="1100">
                        <a:latin typeface="MingLiU"/>
                        <a:ea typeface="MingLiU"/>
                      </a:endParaRPr>
                    </a:p>
                  </a:txBody>
                  <a:tcPr marL="0" marR="0" marT="0" marB="0" anchor="ctr">
                    <a:solidFill>
                      <a:srgbClr val="5A9BD5"/>
                    </a:solidFill>
                  </a:tcPr>
                </a:tc>
              </a:tr>
              <a:tr h="89611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1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经费 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34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制度 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34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人员 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硬件条 件保障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200">
                          <a:latin typeface="宋体"/>
                          <a:ea typeface="宋体"/>
                        </a:rPr>
                        <a:t>其他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原因 说明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确定 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200">
                          <a:latin typeface="宋体"/>
                          <a:ea typeface="宋体"/>
                        </a:rPr>
                        <a:t>有可能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完全 不可能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</a:tr>
              <a:tr h="899160">
                <a:tc vMerge="1">
                  <a:tcPr marL="0" marR="0" marT="0" marB="0"/>
                </a:tc>
                <a:tc rowSpan="6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产出指 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>
                        <a:lnSpc>
                          <a:spcPts val="141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重点工作 任务兀成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重点工作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1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计划完成率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30%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39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预算下 达延迟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5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今年预 算下不 来了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4907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重点工作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2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计划完成率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50%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</a:tr>
              <a:tr h="28956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</a:tr>
              <a:tr h="490728">
                <a:tc vMerge="1">
                  <a:tcPr marL="0" marR="0" marT="0" marB="0"/>
                </a:tc>
                <a:tc vMerge="1"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履职目标 实现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年度工作目标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1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实现率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50%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</a:tr>
              <a:tr h="49072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年度工作目标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2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实现率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60%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100%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</a:tr>
              <a:tr h="28956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</a:tr>
              <a:tr h="289560">
                <a:tc vMerge="1">
                  <a:tcPr marL="0" marR="0" marT="0" marB="0"/>
                </a:tc>
                <a:tc rowSpan="7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效益指 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履职效益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经济效益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zh-TW" sz="1000">
                          <a:latin typeface="宋体"/>
                          <a:ea typeface="宋体"/>
                        </a:rPr>
                        <a:t>/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zh-TW" sz="1000">
                          <a:latin typeface="宋体"/>
                          <a:ea typeface="宋体"/>
                        </a:rPr>
                        <a:t>/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zh-TW" sz="1000">
                          <a:latin typeface="宋体"/>
                          <a:ea typeface="宋体"/>
                        </a:rPr>
                        <a:t>/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zh-TW" sz="1300">
                          <a:latin typeface="FangSong"/>
                          <a:ea typeface="FangSong"/>
                        </a:rPr>
                        <a:t>V</a:t>
                      </a:r>
                      <a:endParaRPr lang="zh-TW" sz="13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</a:tr>
              <a:tr h="80772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社会效益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285"/>
                        </a:lnSpc>
                      </a:pPr>
                      <a:r>
                        <a:rPr lang="zh-TW" sz="1000">
                          <a:latin typeface="宋体"/>
                          <a:ea typeface="宋体"/>
                        </a:rPr>
                        <a:t>完成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XXX</a:t>
                      </a:r>
                      <a:r>
                        <a:rPr lang="zh-TW" sz="1000">
                          <a:latin typeface="宋体"/>
                          <a:ea typeface="宋体"/>
                        </a:rPr>
                        <a:t>部门 职责，达到 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xxx</a:t>
                      </a:r>
                      <a:r>
                        <a:rPr lang="zh-TW" sz="1000">
                          <a:latin typeface="宋体"/>
                          <a:ea typeface="宋体"/>
                        </a:rPr>
                        <a:t>效益。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295"/>
                        </a:lnSpc>
                      </a:pPr>
                      <a:r>
                        <a:rPr lang="zh-TW" sz="1000">
                          <a:latin typeface="宋体"/>
                          <a:ea typeface="宋体"/>
                        </a:rPr>
                        <a:t>完成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XXX</a:t>
                      </a:r>
                      <a:r>
                        <a:rPr lang="zh-TW" sz="1000">
                          <a:latin typeface="宋体"/>
                          <a:ea typeface="宋体"/>
                        </a:rPr>
                        <a:t>部门职 责，达到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XXX</a:t>
                      </a:r>
                      <a:r>
                        <a:rPr lang="zh-TW" sz="1000">
                          <a:latin typeface="宋体"/>
                          <a:ea typeface="宋体"/>
                        </a:rPr>
                        <a:t>效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  <a:p>
                      <a:pPr indent="0" algn="ctr">
                        <a:lnSpc>
                          <a:spcPts val="1295"/>
                        </a:lnSpc>
                      </a:pPr>
                      <a:r>
                        <a:rPr lang="zh-TW" sz="1000" u="sng">
                          <a:latin typeface="宋体"/>
                          <a:ea typeface="宋体"/>
                        </a:rPr>
                        <a:t>益</a:t>
                      </a:r>
                      <a:r>
                        <a:rPr lang="zh-TW" sz="1000">
                          <a:latin typeface="宋体"/>
                          <a:ea typeface="宋体"/>
                        </a:rPr>
                        <a:t>。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270"/>
                        </a:lnSpc>
                      </a:pPr>
                      <a:r>
                        <a:rPr lang="zh-TW" sz="1000">
                          <a:latin typeface="宋体"/>
                          <a:ea typeface="宋体"/>
                        </a:rPr>
                        <a:t>完成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XXX</a:t>
                      </a:r>
                      <a:r>
                        <a:rPr lang="zh-TW" sz="1000">
                          <a:latin typeface="宋体"/>
                          <a:ea typeface="宋体"/>
                        </a:rPr>
                        <a:t>部门 职责，达到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  <a:p>
                      <a:pPr indent="0" algn="ctr">
                        <a:lnSpc>
                          <a:spcPts val="1270"/>
                        </a:lnSpc>
                      </a:pP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XXX</a:t>
                      </a:r>
                      <a:r>
                        <a:rPr lang="zh-TW" sz="1000">
                          <a:latin typeface="宋体"/>
                          <a:ea typeface="宋体"/>
                        </a:rPr>
                        <a:t>效益。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900"/>
                    </a:p>
                  </a:txBody>
                  <a:tcPr marL="0" marR="0" marT="0" marB="0"/>
                </a:tc>
              </a:tr>
              <a:tr h="28651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</a:tr>
              <a:tr h="289560">
                <a:tc vMerge="1">
                  <a:tcPr marL="0" marR="0" marT="0" marB="0"/>
                </a:tc>
                <a:tc vMerge="1">
                  <a:tcPr marL="0" marR="0" marT="0" marB="0"/>
                </a:tc>
                <a:tc row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满意度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社会公众满意度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&gt;90%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92%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&gt;90%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</a:tr>
              <a:tr h="289560"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0" b="1">
                          <a:solidFill>
                            <a:srgbClr val="ED7D31"/>
                          </a:solidFill>
                          <a:latin typeface="Times New Roman" panose="02020503050405090304"/>
                        </a:rPr>
                        <a:t>L</a:t>
                      </a:r>
                      <a:endParaRPr lang="en-US" sz="6500" b="1">
                        <a:solidFill>
                          <a:srgbClr val="ED7D31"/>
                        </a:solidFill>
                        <a:latin typeface="Times New Roman" panose="02020503050405090304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服务对象满意度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&gt;90%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95%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000">
                          <a:latin typeface="宋体"/>
                          <a:ea typeface="宋体"/>
                        </a:rPr>
                        <a:t>&gt;90%</a:t>
                      </a:r>
                      <a:endParaRPr lang="zh-TW" sz="10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1300">
                          <a:latin typeface="FangSong"/>
                        </a:rPr>
                        <a:t>V</a:t>
                      </a:r>
                      <a:endParaRPr lang="en-US" sz="1300">
                        <a:latin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</a:tr>
              <a:tr h="19177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444500" algn="just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endParaRPr lang="zh-CN" sz="1100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</a:tr>
              <a:tr h="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rowSpan="2" grid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 h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>
                      <a:spAutoFit/>
                    </a:bodyPr>
                    <a:p>
                      <a:endParaRPr sz="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37488" y="402336"/>
            <a:ext cx="5035296" cy="499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700">
                <a:latin typeface="Arial" panose="020B0604020202090204"/>
                <a:ea typeface="Arial" panose="020B0604020202090204"/>
              </a:rPr>
              <a:t>2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事前绩效评估的对象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0056" y="4623816"/>
            <a:ext cx="9531096" cy="777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215"/>
              </a:lnSpc>
            </a:pPr>
            <a:r>
              <a:rPr lang="zh-TW" sz="2600">
                <a:latin typeface="Microsoft YaHei"/>
                <a:ea typeface="Microsoft YaHei"/>
              </a:rPr>
              <a:t>总结：</a:t>
            </a:r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所有新增政策和项</a:t>
            </a:r>
            <a:r>
              <a:rPr lang="zh-TW" sz="2600">
                <a:solidFill>
                  <a:srgbClr val="490303"/>
                </a:solidFill>
                <a:latin typeface="Microsoft YaHei"/>
                <a:ea typeface="Microsoft YaHei"/>
              </a:rPr>
              <a:t>目都需</a:t>
            </a:r>
            <a:r>
              <a:rPr lang="zh-TW" sz="2600">
                <a:latin typeface="Microsoft YaHei"/>
                <a:ea typeface="Microsoft YaHei"/>
              </a:rPr>
              <a:t>要做事前绩效评估，区别在于是 否简化。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7008" y="1783080"/>
            <a:ext cx="9710928" cy="2407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850900" algn="just">
              <a:lnSpc>
                <a:spcPts val="3150"/>
              </a:lnSpc>
            </a:pPr>
            <a:r>
              <a:rPr lang="zh-TW" sz="2600">
                <a:latin typeface="Microsoft YaHei"/>
                <a:ea typeface="Microsoft YaHei"/>
              </a:rPr>
              <a:t>事前绩效评估的对象为党政机关、企事业单位等申请市财政 预算资金的政策和项目</a:t>
            </a:r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。拟新增岀台的重大政策、</a:t>
            </a:r>
            <a:r>
              <a:rPr lang="zh-TW" sz="2700">
                <a:solidFill>
                  <a:srgbClr val="FF0000"/>
                </a:solidFill>
                <a:latin typeface="Arial" panose="020B0604020202090204"/>
                <a:ea typeface="Arial" panose="020B0604020202090204"/>
              </a:rPr>
              <a:t>100</a:t>
            </a:r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万</a:t>
            </a:r>
            <a:r>
              <a:rPr lang="zh-TW" sz="2600">
                <a:solidFill>
                  <a:srgbClr val="490303"/>
                </a:solidFill>
                <a:latin typeface="Microsoft YaHei"/>
                <a:ea typeface="Microsoft YaHei"/>
              </a:rPr>
              <a:t>元以上 </a:t>
            </a:r>
            <a:r>
              <a:rPr lang="zh-TW" sz="2600">
                <a:latin typeface="Microsoft YaHei"/>
                <a:ea typeface="Microsoft YaHei"/>
              </a:rPr>
              <a:t>的新增专项资金均应按照本办法规定程序开展事前绩效评估; </a:t>
            </a:r>
            <a:r>
              <a:rPr lang="zh-TW" sz="2700">
                <a:solidFill>
                  <a:srgbClr val="FF0000"/>
                </a:solidFill>
                <a:latin typeface="Arial" panose="020B0604020202090204"/>
                <a:ea typeface="Arial" panose="020B0604020202090204"/>
              </a:rPr>
              <a:t>100</a:t>
            </a:r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万元以下的新增专项资金及一般性项目支出，</a:t>
            </a:r>
            <a:r>
              <a:rPr lang="zh-TW" sz="2600">
                <a:latin typeface="Microsoft YaHei"/>
                <a:ea typeface="Microsoft YaHei"/>
              </a:rPr>
              <a:t>可适当简化评 估方法和程序，按要求提供拟申请项目支出绩效目标和事前评估 报告。基本建设资金按现行基本建设有关程序开展事前绩效评估。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" y="0"/>
            <a:ext cx="2276856" cy="3608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28" y="2801112"/>
            <a:ext cx="3358896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89120"/>
            <a:ext cx="1008888" cy="2468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32" y="6355080"/>
            <a:ext cx="420624" cy="3505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112" y="2301240"/>
            <a:ext cx="2380488" cy="4785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864" y="5343144"/>
            <a:ext cx="2535936" cy="411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232" y="4489704"/>
            <a:ext cx="5010912" cy="4114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352" y="0"/>
            <a:ext cx="11280648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20496" y="1716024"/>
            <a:ext cx="6126480" cy="10424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3890"/>
              </a:lnSpc>
            </a:pPr>
            <a:r>
              <a:rPr lang="zh-TW" sz="3700">
                <a:latin typeface="Microsoft YaHei"/>
                <a:ea typeface="Microsoft YaHei"/>
              </a:rPr>
              <a:t>项目和部门整体自评价实操 </a:t>
            </a:r>
            <a:endParaRPr lang="zh-TW" sz="3100">
              <a:latin typeface="MingLiU"/>
              <a:ea typeface="MingLiU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48656" y="6458712"/>
            <a:ext cx="2212848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endParaRPr lang="zh-TW" sz="1100" b="1">
              <a:solidFill>
                <a:srgbClr val="BE7A2F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443728" y="920496"/>
            <a:ext cx="1350264" cy="478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CN" sz="2100" b="1">
                <a:latin typeface="Microsoft YaHei"/>
                <a:ea typeface="Microsoft YaHei"/>
              </a:rPr>
              <a:t>、</a:t>
            </a:r>
            <a:r>
              <a:rPr lang="en-US" sz="1200">
                <a:latin typeface="Courier New" panose="02070309020205020404"/>
              </a:rPr>
              <a:t>f     —1—</a:t>
            </a:r>
            <a:endParaRPr lang="en-US" sz="1200">
              <a:latin typeface="Courier New" panose="02070309020205020404"/>
            </a:endParaRPr>
          </a:p>
          <a:p>
            <a:pPr indent="0" algn="just"/>
            <a:r>
              <a:rPr lang="zh-TW" sz="3700">
                <a:latin typeface="SimHei"/>
                <a:ea typeface="SimHei"/>
              </a:rPr>
              <a:t>刖 言</a:t>
            </a:r>
            <a:endParaRPr lang="zh-TW" sz="3700">
              <a:latin typeface="SimHei"/>
              <a:ea typeface="Sim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86256" y="1880616"/>
            <a:ext cx="9503664" cy="19781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255"/>
              </a:lnSpc>
              <a:spcBef>
                <a:spcPts val="5460"/>
              </a:spcBef>
            </a:pPr>
            <a:r>
              <a:rPr lang="zh-TW" sz="2600">
                <a:latin typeface="SimHei"/>
                <a:ea typeface="SimHei"/>
              </a:rPr>
              <a:t>什么是预算绩效评价？</a:t>
            </a:r>
            <a:endParaRPr lang="zh-TW" sz="2600">
              <a:latin typeface="SimHei"/>
              <a:ea typeface="SimHei"/>
            </a:endParaRPr>
          </a:p>
          <a:p>
            <a:pPr indent="673100" algn="just">
              <a:lnSpc>
                <a:spcPts val="3255"/>
              </a:lnSpc>
            </a:pPr>
            <a:r>
              <a:rPr lang="zh-TW" sz="2600">
                <a:latin typeface="SimHei"/>
                <a:ea typeface="SimHei"/>
              </a:rPr>
              <a:t>预算绩效评价（以下简称绩效评价）是指市财政部门和市级 部门（单位）根据设定的绩效目标，运用科学、合理的绩效评价 指标、评价标准和评价方法，对预算支出的经济性、效率性和效 益性进行客观、公正的评价。</a:t>
            </a:r>
            <a:endParaRPr lang="zh-TW" sz="2600">
              <a:latin typeface="SimHei"/>
              <a:ea typeface="Sim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86256" y="905256"/>
            <a:ext cx="9564624" cy="2383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06400" algn="just">
              <a:lnSpc>
                <a:spcPts val="3205"/>
              </a:lnSpc>
              <a:spcAft>
                <a:spcPts val="280"/>
              </a:spcAft>
            </a:pPr>
            <a:r>
              <a:rPr lang="zh-TW" sz="2600">
                <a:latin typeface="SimHei"/>
                <a:ea typeface="SimHei"/>
              </a:rPr>
              <a:t>市财政局和市级部门（单位）是绩效评价的主体。根据实施主 体，绩效评价分为资金使用</a:t>
            </a:r>
            <a:r>
              <a:rPr lang="zh-TW" sz="2600">
                <a:solidFill>
                  <a:srgbClr val="FF0000"/>
                </a:solidFill>
                <a:latin typeface="SimHei"/>
                <a:ea typeface="SimHei"/>
              </a:rPr>
              <a:t>单位自评</a:t>
            </a:r>
            <a:r>
              <a:rPr lang="zh-TW" sz="2600">
                <a:latin typeface="SimHei"/>
                <a:ea typeface="SimHei"/>
              </a:rPr>
              <a:t>、</a:t>
            </a:r>
            <a:r>
              <a:rPr lang="zh-TW" sz="2600">
                <a:solidFill>
                  <a:srgbClr val="FF0000"/>
                </a:solidFill>
                <a:latin typeface="SimHei"/>
                <a:ea typeface="SimHei"/>
              </a:rPr>
              <a:t>部门绩效评价</a:t>
            </a:r>
            <a:r>
              <a:rPr lang="zh-TW" sz="2600">
                <a:latin typeface="SimHei"/>
                <a:ea typeface="SimHei"/>
              </a:rPr>
              <a:t>和</a:t>
            </a:r>
            <a:r>
              <a:rPr lang="zh-TW" sz="2600">
                <a:solidFill>
                  <a:srgbClr val="FF0000"/>
                </a:solidFill>
                <a:latin typeface="SimHei"/>
                <a:ea typeface="SimHei"/>
              </a:rPr>
              <a:t>财政绩效 评价</a:t>
            </a:r>
            <a:r>
              <a:rPr lang="zh-TW" sz="2600">
                <a:latin typeface="SimHei"/>
                <a:ea typeface="SimHei"/>
              </a:rPr>
              <a:t>。</a:t>
            </a:r>
            <a:endParaRPr lang="zh-TW" sz="2600">
              <a:latin typeface="SimHei"/>
              <a:ea typeface="SimHei"/>
            </a:endParaRPr>
          </a:p>
          <a:p>
            <a:pPr indent="571500" algn="just">
              <a:lnSpc>
                <a:spcPts val="3060"/>
              </a:lnSpc>
            </a:pPr>
            <a:r>
              <a:rPr lang="zh-TW" sz="2600">
                <a:solidFill>
                  <a:srgbClr val="FF0000"/>
                </a:solidFill>
                <a:latin typeface="SimHei"/>
                <a:ea typeface="SimHei"/>
              </a:rPr>
              <a:t>单位自评是指：</a:t>
            </a:r>
            <a:r>
              <a:rPr lang="zh-TW" sz="2600">
                <a:latin typeface="SimHei"/>
                <a:ea typeface="SimHei"/>
              </a:rPr>
              <a:t>预算部门组织部门本级和所属单位对预算支 出绩效目标完成情况进行自我评价，包括项目支出绩效自评价、 部门（单位）整体预算绩效自评两项内容。</a:t>
            </a:r>
            <a:endParaRPr lang="zh-TW" sz="2600">
              <a:latin typeface="SimHei"/>
              <a:ea typeface="Sim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6256" y="3343656"/>
            <a:ext cx="9567672" cy="11643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06400" algn="just">
              <a:lnSpc>
                <a:spcPts val="3095"/>
              </a:lnSpc>
            </a:pPr>
            <a:r>
              <a:rPr lang="zh-TW" sz="2600">
                <a:solidFill>
                  <a:srgbClr val="FF0000"/>
                </a:solidFill>
                <a:latin typeface="SimHei"/>
                <a:ea typeface="SimHei"/>
              </a:rPr>
              <a:t>部门评价是指：</a:t>
            </a:r>
            <a:r>
              <a:rPr lang="zh-TW" sz="2600">
                <a:latin typeface="SimHei"/>
                <a:ea typeface="SimHei"/>
              </a:rPr>
              <a:t>预算部门根据相关要求，运用科学、合理的绩 效评价指标、评价标准和方法，对本部门的预算支出组织开展的 绩效评价。</a:t>
            </a:r>
            <a:endParaRPr lang="zh-TW" sz="2600">
              <a:latin typeface="SimHei"/>
              <a:ea typeface="Sim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7736" y="4562856"/>
            <a:ext cx="9159240" cy="3535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406400" algn="just"/>
            <a:r>
              <a:rPr lang="zh-TW" sz="2600">
                <a:solidFill>
                  <a:srgbClr val="FF0000"/>
                </a:solidFill>
                <a:latin typeface="SimHei"/>
                <a:ea typeface="SimHei"/>
              </a:rPr>
              <a:t>财政评价是</a:t>
            </a:r>
            <a:r>
              <a:rPr lang="zh-TW" sz="2600">
                <a:latin typeface="SimHei"/>
                <a:ea typeface="SimHei"/>
              </a:rPr>
              <a:t>财政部门对预算部门的预算支出组织开展的绩效评</a:t>
            </a:r>
            <a:endParaRPr lang="zh-TW" sz="2600">
              <a:latin typeface="SimHei"/>
              <a:ea typeface="Sim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86256" y="4974336"/>
            <a:ext cx="484632" cy="3474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600">
                <a:latin typeface="SimHei"/>
                <a:ea typeface="SimHei"/>
              </a:rPr>
              <a:t>价。</a:t>
            </a:r>
            <a:endParaRPr lang="zh-TW" sz="2600">
              <a:latin typeface="SimHei"/>
              <a:ea typeface="Sim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697736" y="911352"/>
            <a:ext cx="1481328" cy="3474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406400"/>
            <a:r>
              <a:rPr lang="zh-TW" sz="2600">
                <a:latin typeface="SimHei"/>
                <a:ea typeface="SimHei"/>
              </a:rPr>
              <a:t>主要区别:</a:t>
            </a:r>
            <a:endParaRPr lang="zh-TW" sz="2600">
              <a:latin typeface="SimHei"/>
              <a:ea typeface="Sim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80160" y="1310640"/>
            <a:ext cx="9619488" cy="3605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06400">
              <a:lnSpc>
                <a:spcPts val="3445"/>
              </a:lnSpc>
            </a:pPr>
            <a:r>
              <a:rPr lang="zh-TW" sz="2600" b="1">
                <a:latin typeface="SimHei"/>
                <a:ea typeface="SimHei"/>
              </a:rPr>
              <a:t>自评价：</a:t>
            </a:r>
            <a:r>
              <a:rPr lang="zh-TW" sz="2600">
                <a:latin typeface="SimHei"/>
                <a:ea typeface="SimHei"/>
              </a:rPr>
              <a:t>预算部门进行自我评价，指标体系是目标申报表的指 标体系即产出、效益、满意度，分为项目和部门整体自评，评价 内容较为简单。</a:t>
            </a:r>
            <a:endParaRPr lang="zh-TW" sz="2600">
              <a:latin typeface="SimHei"/>
              <a:ea typeface="SimHei"/>
            </a:endParaRPr>
          </a:p>
          <a:p>
            <a:pPr indent="406400">
              <a:lnSpc>
                <a:spcPts val="3205"/>
              </a:lnSpc>
            </a:pPr>
            <a:r>
              <a:rPr lang="zh-TW" sz="2600" b="1">
                <a:latin typeface="SimHei"/>
                <a:ea typeface="SimHei"/>
              </a:rPr>
              <a:t>部门评价：</a:t>
            </a:r>
            <a:r>
              <a:rPr lang="zh-TW" sz="2600">
                <a:latin typeface="SimHei"/>
                <a:ea typeface="SimHei"/>
              </a:rPr>
              <a:t>预算部门进行的内部重点项目评价，所用指标体系 是</a:t>
            </a:r>
            <a:r>
              <a:rPr lang="zh-CN" sz="2600">
                <a:latin typeface="SimHei"/>
                <a:ea typeface="SimHei"/>
              </a:rPr>
              <a:t>决策、过程、产出、</a:t>
            </a:r>
            <a:r>
              <a:rPr lang="zh-TW" sz="2600">
                <a:latin typeface="SimHei"/>
                <a:ea typeface="SimHei"/>
              </a:rPr>
              <a:t>效益指标体系，是对重点项目更深入的评 价，较为复杂。</a:t>
            </a:r>
            <a:endParaRPr lang="zh-TW" sz="2600">
              <a:latin typeface="SimHei"/>
              <a:ea typeface="SimHei"/>
            </a:endParaRPr>
          </a:p>
          <a:p>
            <a:pPr indent="406400">
              <a:lnSpc>
                <a:spcPts val="3205"/>
              </a:lnSpc>
            </a:pPr>
            <a:r>
              <a:rPr lang="zh-TW" sz="2600" b="1">
                <a:latin typeface="SimHei"/>
                <a:ea typeface="SimHei"/>
              </a:rPr>
              <a:t>财政评价：</a:t>
            </a:r>
            <a:r>
              <a:rPr lang="zh-TW" sz="2600">
                <a:latin typeface="SimHei"/>
                <a:ea typeface="SimHei"/>
              </a:rPr>
              <a:t>是财政部门对预算单位的重点项目进行评价，所用 指标体系是决策、过程、产出、效益指标体系，与部门评价一样, 但是是以第三方的身份进行的评价。一般有项目和部门整体评价</a:t>
            </a:r>
            <a:endParaRPr lang="zh-TW" sz="2600">
              <a:latin typeface="SimHei"/>
              <a:ea typeface="Sim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01496" y="4971288"/>
            <a:ext cx="807720" cy="3505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SimHei"/>
                <a:ea typeface="SimHei"/>
              </a:rPr>
              <a:t>两种。</a:t>
            </a:r>
            <a:endParaRPr lang="zh-TW" sz="2600">
              <a:latin typeface="SimHei"/>
              <a:ea typeface="Sim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206752" y="2770632"/>
            <a:ext cx="6586728" cy="713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marL="2999740" indent="0"/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自评价流程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66088" y="329184"/>
            <a:ext cx="8046720" cy="24597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203200">
              <a:spcAft>
                <a:spcPts val="420"/>
              </a:spcAft>
            </a:pPr>
            <a:r>
              <a:rPr lang="zh-CN" sz="2700">
                <a:latin typeface="Arial" panose="020B0604020202090204"/>
                <a:ea typeface="Arial" panose="020B0604020202090204"/>
              </a:rPr>
              <a:t>1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绩效评价职责分工</a:t>
            </a:r>
            <a:endParaRPr lang="zh-TW" sz="3700">
              <a:latin typeface="Microsoft YaHei"/>
              <a:ea typeface="Microsoft YaHei"/>
            </a:endParaRPr>
          </a:p>
          <a:p>
            <a:pPr indent="203200">
              <a:spcAft>
                <a:spcPts val="2100"/>
              </a:spcAft>
            </a:pPr>
            <a:r>
              <a:rPr lang="zh-TW" sz="2300">
                <a:latin typeface="MingLiU"/>
                <a:ea typeface="MingLiU"/>
              </a:rPr>
              <a:t>市财政局负责市级绩效评价工作的组织和管理。主要职责是:</a:t>
            </a:r>
            <a:endParaRPr lang="zh-TW" sz="2300">
              <a:latin typeface="MingLiU"/>
              <a:ea typeface="MingLiU"/>
            </a:endParaRPr>
          </a:p>
          <a:p>
            <a:pPr indent="203200" algn="just"/>
            <a:r>
              <a:rPr lang="zh-TW" sz="2300">
                <a:latin typeface="MingLiU"/>
                <a:ea typeface="MingLiU"/>
              </a:rPr>
              <a:t>（一） 负责制定绩效评价制度办法；</a:t>
            </a:r>
            <a:endParaRPr lang="zh-TW" sz="2300">
              <a:latin typeface="MingLiU"/>
              <a:ea typeface="MingLiU"/>
            </a:endParaRPr>
          </a:p>
          <a:p>
            <a:pPr indent="203200" algn="just"/>
            <a:r>
              <a:rPr lang="zh-TW" sz="2300">
                <a:solidFill>
                  <a:srgbClr val="FF0000"/>
                </a:solidFill>
                <a:latin typeface="MingLiU"/>
                <a:ea typeface="MingLiU"/>
              </a:rPr>
              <a:t>（二） 指导预</a:t>
            </a:r>
            <a:r>
              <a:rPr lang="zh-TW" sz="2300">
                <a:latin typeface="MingLiU"/>
                <a:ea typeface="MingLiU"/>
              </a:rPr>
              <a:t>算部门（单位）开展单位自评和部门评价；</a:t>
            </a:r>
            <a:endParaRPr lang="zh-TW" sz="2300">
              <a:latin typeface="MingLiU"/>
              <a:ea typeface="MingLiU"/>
            </a:endParaRPr>
          </a:p>
          <a:p>
            <a:pPr indent="203200" algn="just"/>
            <a:r>
              <a:rPr lang="zh-TW" sz="2300">
                <a:latin typeface="MingLiU"/>
                <a:ea typeface="MingLiU"/>
              </a:rPr>
              <a:t>（三） 根据需要组织实施重点项目财政评价工作；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42872" y="2834640"/>
            <a:ext cx="8967216" cy="6797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381000"/>
            <a:r>
              <a:rPr lang="zh-TW" sz="2300">
                <a:solidFill>
                  <a:srgbClr val="FF0000"/>
                </a:solidFill>
                <a:latin typeface="MingLiU"/>
                <a:ea typeface="MingLiU"/>
              </a:rPr>
              <a:t>（四） 会同有关部门对单位自评和部门评价结果进行抽査复核；</a:t>
            </a:r>
            <a:endParaRPr lang="zh-TW" sz="2300">
              <a:solidFill>
                <a:srgbClr val="FF0000"/>
              </a:solidFill>
              <a:latin typeface="MingLiU"/>
              <a:ea typeface="MingLiU"/>
            </a:endParaRPr>
          </a:p>
          <a:p>
            <a:pPr indent="381000"/>
            <a:r>
              <a:rPr lang="zh-TW" sz="2300">
                <a:latin typeface="MingLiU"/>
                <a:ea typeface="MingLiU"/>
              </a:rPr>
              <a:t>（五） 督促预算部门（单位）充分应用、</a:t>
            </a:r>
            <a:r>
              <a:rPr lang="zh-TW" sz="2300">
                <a:solidFill>
                  <a:srgbClr val="FF0000"/>
                </a:solidFill>
                <a:latin typeface="MingLiU"/>
                <a:ea typeface="MingLiU"/>
              </a:rPr>
              <a:t>按要求公开单位自评和部门</a:t>
            </a:r>
            <a:endParaRPr lang="zh-TW" sz="2300">
              <a:solidFill>
                <a:srgbClr val="FF0000"/>
              </a:solidFill>
              <a:latin typeface="MingLiU"/>
              <a:ea typeface="MingLiU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8280" y="3566160"/>
            <a:ext cx="7449312" cy="10515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203200" algn="just"/>
            <a:r>
              <a:rPr lang="zh-TW" sz="2300">
                <a:solidFill>
                  <a:srgbClr val="FF0000"/>
                </a:solidFill>
                <a:latin typeface="MingLiU"/>
                <a:ea typeface="MingLiU"/>
              </a:rPr>
              <a:t>评价结果；</a:t>
            </a:r>
            <a:endParaRPr lang="zh-TW" sz="2300">
              <a:solidFill>
                <a:srgbClr val="FF0000"/>
              </a:solidFill>
              <a:latin typeface="MingLiU"/>
              <a:ea typeface="MingLiU"/>
            </a:endParaRPr>
          </a:p>
          <a:p>
            <a:pPr indent="203200" algn="just"/>
            <a:r>
              <a:rPr lang="zh-TW" sz="2300">
                <a:latin typeface="MingLiU"/>
                <a:ea typeface="MingLiU"/>
              </a:rPr>
              <a:t>（六） 将财政评价结果反馈部门，提出整改意见；</a:t>
            </a:r>
            <a:endParaRPr lang="zh-TW" sz="2300">
              <a:latin typeface="MingLiU"/>
              <a:ea typeface="MingLiU"/>
            </a:endParaRPr>
          </a:p>
          <a:p>
            <a:pPr indent="203200" algn="just"/>
            <a:r>
              <a:rPr lang="zh-TW" sz="2300">
                <a:latin typeface="MingLiU"/>
                <a:ea typeface="MingLiU"/>
              </a:rPr>
              <a:t>（七） 加强财政评价结果应用，负责公开财政评价结果。</a:t>
            </a:r>
            <a:endParaRPr lang="zh-TW" sz="23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6088" y="329184"/>
            <a:ext cx="9162288" cy="24597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80"/>
              </a:spcAft>
            </a:pPr>
            <a:r>
              <a:rPr lang="zh-CN" sz="2700">
                <a:latin typeface="Arial" panose="020B0604020202090204"/>
                <a:ea typeface="Arial" panose="020B0604020202090204"/>
              </a:rPr>
              <a:t>1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绩效评价职责分工</a:t>
            </a:r>
            <a:endParaRPr lang="zh-TW" sz="3700">
              <a:latin typeface="Microsoft YaHei"/>
              <a:ea typeface="Microsoft YaHei"/>
            </a:endParaRPr>
          </a:p>
          <a:p>
            <a:pPr indent="0">
              <a:lnSpc>
                <a:spcPts val="2830"/>
              </a:lnSpc>
              <a:spcAft>
                <a:spcPts val="2100"/>
              </a:spcAft>
            </a:pPr>
            <a:r>
              <a:rPr lang="zh-TW" sz="2300">
                <a:latin typeface="MingLiU"/>
                <a:ea typeface="MingLiU"/>
              </a:rPr>
              <a:t>市级预算部门负责本部门预算支出的部门评价、单位自评的组织和管 理。主要职责是：</a:t>
            </a:r>
            <a:endParaRPr lang="zh-TW" sz="2300">
              <a:latin typeface="MingLiU"/>
              <a:ea typeface="MingLiU"/>
            </a:endParaRPr>
          </a:p>
          <a:p>
            <a:pPr indent="0">
              <a:lnSpc>
                <a:spcPts val="2830"/>
              </a:lnSpc>
            </a:pPr>
            <a:r>
              <a:rPr lang="zh-TW" sz="2300">
                <a:latin typeface="MingLiU"/>
                <a:ea typeface="MingLiU"/>
              </a:rPr>
              <a:t>（一） 制定本部门绩效评价办法；</a:t>
            </a:r>
            <a:endParaRPr lang="zh-TW" sz="2300">
              <a:latin typeface="MingLiU"/>
              <a:ea typeface="MingLiU"/>
            </a:endParaRPr>
          </a:p>
          <a:p>
            <a:pPr indent="0">
              <a:lnSpc>
                <a:spcPts val="2830"/>
              </a:lnSpc>
            </a:pPr>
            <a:r>
              <a:rPr lang="zh-TW" sz="2300">
                <a:latin typeface="MingLiU"/>
                <a:ea typeface="MingLiU"/>
              </a:rPr>
              <a:t>（二） 拟定本部门绩效评价工作计划；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42872" y="2828544"/>
            <a:ext cx="8985504" cy="3200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190500"/>
            <a:r>
              <a:rPr lang="zh-TW" sz="2300">
                <a:solidFill>
                  <a:srgbClr val="FF0000"/>
                </a:solidFill>
                <a:latin typeface="MingLiU"/>
                <a:ea typeface="MingLiU"/>
              </a:rPr>
              <a:t>（三）组织部门本级和所属单位开展单位自评工作，审核汇总自评结</a:t>
            </a:r>
            <a:endParaRPr lang="zh-TW" sz="2300">
              <a:solidFill>
                <a:srgbClr val="FF0000"/>
              </a:solidFill>
              <a:latin typeface="MingLiU"/>
              <a:ea typeface="MingLiU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4376" y="3206496"/>
            <a:ext cx="9144000" cy="10393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80"/>
              </a:spcAft>
            </a:pPr>
            <a:r>
              <a:rPr lang="zh-TW" sz="2300">
                <a:solidFill>
                  <a:srgbClr val="FF0000"/>
                </a:solidFill>
                <a:latin typeface="MingLiU"/>
                <a:ea typeface="MingLiU"/>
              </a:rPr>
              <a:t>果；</a:t>
            </a:r>
            <a:endParaRPr lang="zh-TW" sz="2300">
              <a:solidFill>
                <a:srgbClr val="FF0000"/>
              </a:solidFill>
              <a:latin typeface="MingLiU"/>
              <a:ea typeface="MingLiU"/>
            </a:endParaRPr>
          </a:p>
          <a:p>
            <a:pPr indent="0"/>
            <a:r>
              <a:rPr lang="zh-TW" sz="2300">
                <a:latin typeface="MingLiU"/>
                <a:ea typeface="MingLiU"/>
              </a:rPr>
              <a:t>（四） 具体组织实施部门评价工作；</a:t>
            </a:r>
            <a:endParaRPr lang="zh-TW" sz="2300">
              <a:latin typeface="MingLiU"/>
              <a:ea typeface="MingLiU"/>
            </a:endParaRPr>
          </a:p>
          <a:p>
            <a:pPr indent="0"/>
            <a:r>
              <a:rPr lang="zh-TW" sz="2300">
                <a:latin typeface="MingLiU"/>
                <a:ea typeface="MingLiU"/>
              </a:rPr>
              <a:t>（五） 加强评价结果反馈和应用，</a:t>
            </a:r>
            <a:r>
              <a:rPr lang="zh-TW" sz="2300">
                <a:solidFill>
                  <a:srgbClr val="FF0000"/>
                </a:solidFill>
                <a:latin typeface="MingLiU"/>
                <a:ea typeface="MingLiU"/>
              </a:rPr>
              <a:t>向财政部门提交单位自评结果和部</a:t>
            </a:r>
            <a:endParaRPr lang="zh-TW" sz="2300">
              <a:solidFill>
                <a:srgbClr val="FF0000"/>
              </a:solidFill>
              <a:latin typeface="MingLiU"/>
              <a:ea typeface="MingLiU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11808" y="4297680"/>
            <a:ext cx="7693152" cy="685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2300">
                <a:solidFill>
                  <a:srgbClr val="FF0000"/>
                </a:solidFill>
                <a:latin typeface="MingLiU"/>
                <a:ea typeface="MingLiU"/>
              </a:rPr>
              <a:t>门评价报告，将单位自评和部门评价结果应用于项目管理;</a:t>
            </a:r>
            <a:endParaRPr lang="zh-TW" sz="2300">
              <a:solidFill>
                <a:srgbClr val="FF0000"/>
              </a:solidFill>
              <a:latin typeface="MingLiU"/>
              <a:ea typeface="MingLiU"/>
            </a:endParaRPr>
          </a:p>
          <a:p>
            <a:pPr indent="0"/>
            <a:r>
              <a:rPr lang="zh-TW" sz="2300">
                <a:latin typeface="MingLiU"/>
                <a:ea typeface="MingLiU"/>
              </a:rPr>
              <a:t>（六）积极配合财政评价工作，落实评价整改意见；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42872" y="5029200"/>
            <a:ext cx="6370320" cy="3200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300">
                <a:solidFill>
                  <a:srgbClr val="FF0000"/>
                </a:solidFill>
                <a:latin typeface="MingLiU"/>
                <a:ea typeface="MingLiU"/>
              </a:rPr>
              <a:t>（七）负责公开本部门单位自评和部门评价结果。</a:t>
            </a:r>
            <a:endParaRPr lang="zh-TW" sz="2300">
              <a:solidFill>
                <a:srgbClr val="FF0000"/>
              </a:solidFill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5193792"/>
            <a:ext cx="691896" cy="16550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5072" y="252984"/>
            <a:ext cx="7193280" cy="28346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246505" indent="0" algn="just">
              <a:spcAft>
                <a:spcPts val="770"/>
              </a:spcAft>
            </a:pPr>
            <a:r>
              <a:rPr lang="zh-CN" sz="2700">
                <a:latin typeface="Arial" panose="020B0604020202090204"/>
                <a:ea typeface="Arial" panose="020B0604020202090204"/>
              </a:rPr>
              <a:t>2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绩效评价的对象</a:t>
            </a:r>
            <a:endParaRPr lang="zh-TW" sz="3700">
              <a:latin typeface="Microsoft YaHei"/>
              <a:ea typeface="Microsoft YaHei"/>
            </a:endParaRPr>
          </a:p>
          <a:p>
            <a:pPr indent="0">
              <a:spcAft>
                <a:spcPts val="1680"/>
              </a:spcAft>
            </a:pPr>
            <a:r>
              <a:rPr lang="zh-TW" sz="2400">
                <a:solidFill>
                  <a:srgbClr val="ED7D31"/>
                </a:solidFill>
                <a:latin typeface="Microsoft YaHei"/>
                <a:ea typeface="Microsoft YaHei"/>
              </a:rPr>
              <a:t>\   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项目支出自评价：本部门所有项目。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marL="1246505" indent="0">
              <a:spcAft>
                <a:spcPts val="1680"/>
              </a:spcAft>
            </a:pP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部门整体支出自评价：本部门所有预算资金。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marL="1246505" indent="0"/>
            <a:r>
              <a:rPr lang="zh-TW" sz="2400">
                <a:latin typeface="Microsoft YaHei"/>
                <a:ea typeface="Microsoft YaHei"/>
              </a:rPr>
              <a:t>部门评价：针对本单位重点项目进行评价。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2184" y="3483864"/>
            <a:ext cx="9165336" cy="7010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880"/>
              </a:lnSpc>
            </a:pPr>
            <a:r>
              <a:rPr lang="zh-TW" sz="2400">
                <a:latin typeface="Microsoft YaHei"/>
                <a:ea typeface="Microsoft YaHei"/>
              </a:rPr>
              <a:t>财政评价：财政部门选取各单位一些重点项目进行评价，对一些重点 部门进行部门整体评价。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69136" y="326136"/>
            <a:ext cx="9171432" cy="57759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420"/>
              </a:spcAft>
            </a:pPr>
            <a:r>
              <a:rPr lang="zh-CN" sz="2700">
                <a:latin typeface="Arial" panose="020B0604020202090204"/>
                <a:ea typeface="Arial" panose="020B0604020202090204"/>
              </a:rPr>
              <a:t>3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自评价基本流程</a:t>
            </a:r>
            <a:endParaRPr lang="zh-TW" sz="3700">
              <a:latin typeface="Microsoft YaHei"/>
              <a:ea typeface="Microsoft YaHei"/>
            </a:endParaRPr>
          </a:p>
          <a:p>
            <a:pPr indent="622300" algn="just">
              <a:lnSpc>
                <a:spcPts val="2905"/>
              </a:lnSpc>
            </a:pPr>
            <a:r>
              <a:rPr lang="zh-TW" sz="2400">
                <a:latin typeface="Microsoft YaHei"/>
                <a:ea typeface="Microsoft YaHei"/>
              </a:rPr>
              <a:t>单位自评工作程序是指对绩效目标完成情况进行自我评价的工作 流程，一般分为准备、自评分析、总结、应用四个阶段。</a:t>
            </a:r>
            <a:endParaRPr lang="zh-TW" sz="2400">
              <a:latin typeface="Microsoft YaHei"/>
              <a:ea typeface="Microsoft YaHei"/>
            </a:endParaRPr>
          </a:p>
          <a:p>
            <a:pPr indent="0" algn="just"/>
            <a:r>
              <a:rPr lang="zh-TW" sz="2400" b="1">
                <a:latin typeface="Microsoft YaHei"/>
                <a:ea typeface="Microsoft YaHei"/>
              </a:rPr>
              <a:t>（―）准备阶段</a:t>
            </a:r>
            <a:endParaRPr lang="zh-TW" sz="2400" b="1">
              <a:latin typeface="Microsoft YaHei"/>
              <a:ea typeface="Microsoft YaHei"/>
            </a:endParaRPr>
          </a:p>
          <a:p>
            <a:pPr indent="622300" algn="just">
              <a:lnSpc>
                <a:spcPts val="2785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solidFill>
                  <a:srgbClr val="FF0000"/>
                </a:solidFill>
                <a:latin typeface="Microsoft YaHei"/>
                <a:ea typeface="Microsoft YaHei"/>
              </a:rPr>
              <a:t>预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算部门下达自评通知</a:t>
            </a:r>
            <a:r>
              <a:rPr lang="zh-TW" sz="2400">
                <a:latin typeface="Microsoft YaHei"/>
                <a:ea typeface="Microsoft YaHei"/>
              </a:rPr>
              <a:t>，明确自评范围，组织部门本级和所属 单位开展自评工作。</a:t>
            </a:r>
            <a:endParaRPr lang="zh-TW" sz="2400">
              <a:latin typeface="Microsoft YaHei"/>
              <a:ea typeface="Microsoft YaHei"/>
            </a:endParaRPr>
          </a:p>
          <a:p>
            <a:pPr indent="622300" algn="just">
              <a:lnSpc>
                <a:spcPts val="305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sz="2500" b="1">
                <a:solidFill>
                  <a:srgbClr val="FF0000"/>
                </a:solidFill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solidFill>
                  <a:srgbClr val="FF0000"/>
                </a:solidFill>
                <a:latin typeface="Microsoft YaHei"/>
                <a:ea typeface="Microsoft YaHei"/>
              </a:rPr>
              <a:t>自评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单位拟定自评方案</a:t>
            </a:r>
            <a:r>
              <a:rPr lang="zh-TW" sz="2400">
                <a:latin typeface="Microsoft YaHei"/>
                <a:ea typeface="Microsoft YaHei"/>
              </a:rPr>
              <a:t>，根据批复的项目绩效目标，收集绩效 目标实现程度、预算执行进度等数据资料。</a:t>
            </a:r>
            <a:endParaRPr lang="zh-TW" sz="2400">
              <a:latin typeface="Microsoft YaHei"/>
              <a:ea typeface="Microsoft YaHei"/>
            </a:endParaRPr>
          </a:p>
          <a:p>
            <a:pPr indent="0" algn="just"/>
            <a:r>
              <a:rPr lang="zh-TW" sz="2400" b="1">
                <a:latin typeface="Microsoft YaHei"/>
                <a:ea typeface="Microsoft YaHei"/>
              </a:rPr>
              <a:t>（二）自评分析阶段</a:t>
            </a:r>
            <a:endParaRPr lang="zh-TW" sz="2400" b="1">
              <a:latin typeface="Microsoft YaHei"/>
              <a:ea typeface="Microsoft YaHei"/>
            </a:endParaRPr>
          </a:p>
          <a:p>
            <a:pPr indent="622300" algn="just">
              <a:lnSpc>
                <a:spcPts val="281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综合</a:t>
            </a:r>
            <a:r>
              <a:rPr lang="zh-TW" sz="2400">
                <a:latin typeface="Microsoft YaHei"/>
                <a:ea typeface="Microsoft YaHei"/>
              </a:rPr>
              <a:t>考虑绩效指标的重要程度、项目实施阶段等因素，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合理确 定各项指标的权重分值。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622300" algn="just">
              <a:lnSpc>
                <a:spcPts val="305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对</a:t>
            </a:r>
            <a:r>
              <a:rPr lang="zh-TW" sz="2400">
                <a:latin typeface="Microsoft YaHei"/>
                <a:ea typeface="Microsoft YaHei"/>
              </a:rPr>
              <a:t>项目开展评价分析，填写项目支出绩效自评表，按照计算规 则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对各项指标进行评判打分</a:t>
            </a:r>
            <a:r>
              <a:rPr lang="zh-TW" sz="2400">
                <a:latin typeface="Microsoft YaHei"/>
                <a:ea typeface="Microsoft YaHei"/>
              </a:rPr>
              <a:t>。</a:t>
            </a:r>
            <a:endParaRPr lang="zh-TW" sz="2400">
              <a:latin typeface="Microsoft YaHei"/>
              <a:ea typeface="Microsoft YaHei"/>
            </a:endParaRPr>
          </a:p>
          <a:p>
            <a:pPr indent="622300" algn="just">
              <a:lnSpc>
                <a:spcPts val="295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3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对</a:t>
            </a:r>
            <a:r>
              <a:rPr lang="zh-TW" sz="2400">
                <a:latin typeface="Microsoft YaHei"/>
                <a:ea typeface="Microsoft YaHei"/>
              </a:rPr>
              <a:t>部门（单位）绩效目标实现程度开展评价分析，填写部门 （单位）整体绩效自评表，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按照计算规则对各项指标进行评判打分。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37488" y="463296"/>
            <a:ext cx="429768" cy="4297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CN" sz="2700">
                <a:latin typeface="Arial" panose="020B0604020202090204"/>
                <a:ea typeface="Arial" panose="020B0604020202090204"/>
              </a:rPr>
              <a:t>2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endParaRPr lang="zh-CN" sz="37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8152" y="402336"/>
            <a:ext cx="4294632" cy="499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latin typeface="Microsoft YaHei"/>
                <a:ea typeface="Microsoft YaHei"/>
              </a:rPr>
              <a:t>事前绩效评估的对象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5776" y="1411224"/>
            <a:ext cx="1374648" cy="3657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 b="1">
                <a:latin typeface="Microsoft YaHei"/>
                <a:ea typeface="Microsoft YaHei"/>
              </a:rPr>
              <a:t>什么是项</a:t>
            </a:r>
            <a:endParaRPr lang="zh-TW" sz="2600" b="1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56560" y="1435608"/>
            <a:ext cx="179832" cy="2987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600" b="1">
                <a:latin typeface="Microsoft YaHei"/>
                <a:ea typeface="Microsoft YaHei"/>
              </a:rPr>
              <a:t>?</a:t>
            </a:r>
            <a:endParaRPr lang="zh-TW" sz="2600" b="1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5776" y="1816608"/>
            <a:ext cx="9653016" cy="11795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838200" algn="just">
              <a:lnSpc>
                <a:spcPts val="2930"/>
              </a:lnSpc>
            </a:pPr>
            <a:r>
              <a:rPr lang="zh-TW" sz="2600">
                <a:latin typeface="Microsoft YaHei"/>
                <a:ea typeface="Microsoft YaHei"/>
              </a:rPr>
              <a:t>概念：部门为完成其</a:t>
            </a:r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特定的工作任务或事业发展目标</a:t>
            </a:r>
            <a:r>
              <a:rPr lang="zh-TW" sz="2600">
                <a:latin typeface="Microsoft YaHei"/>
                <a:ea typeface="Microsoft YaHei"/>
              </a:rPr>
              <a:t>、纳入 部门预算编制范围的年度项目支出计划。</a:t>
            </a:r>
            <a:endParaRPr lang="zh-TW" sz="2600">
              <a:latin typeface="Microsoft YaHei"/>
              <a:ea typeface="Microsoft YaHei"/>
            </a:endParaRPr>
          </a:p>
          <a:p>
            <a:pPr marL="761365" indent="0">
              <a:lnSpc>
                <a:spcPts val="2930"/>
              </a:lnSpc>
            </a:pPr>
            <a:r>
              <a:rPr lang="zh-TW" sz="2600">
                <a:latin typeface="Microsoft YaHei"/>
                <a:ea typeface="Microsoft YaHei"/>
              </a:rPr>
              <a:t>实际：预算或决算表里</a:t>
            </a:r>
            <a:r>
              <a:rPr lang="zh-CN" sz="2700">
                <a:solidFill>
                  <a:srgbClr val="FF0000"/>
                </a:solidFill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solidFill>
                  <a:srgbClr val="FF0000"/>
                </a:solidFill>
                <a:latin typeface="Microsoft YaHei"/>
                <a:ea typeface="Microsoft YaHei"/>
              </a:rPr>
              <a:t>项目</a:t>
            </a:r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支出表</a:t>
            </a:r>
            <a:r>
              <a:rPr lang="zh-CN" sz="2700">
                <a:solidFill>
                  <a:srgbClr val="FF0000"/>
                </a:solidFill>
                <a:latin typeface="Arial" panose="020B0604020202090204"/>
                <a:ea typeface="Arial" panose="020B0604020202090204"/>
              </a:rPr>
              <a:t>”</a:t>
            </a:r>
            <a:r>
              <a:rPr lang="zh-CN" sz="2600">
                <a:latin typeface="Microsoft YaHei"/>
                <a:ea typeface="Microsoft YaHei"/>
              </a:rPr>
              <a:t>里</a:t>
            </a:r>
            <a:r>
              <a:rPr lang="zh-TW" sz="2600">
                <a:latin typeface="Microsoft YaHei"/>
                <a:ea typeface="Microsoft YaHei"/>
              </a:rPr>
              <a:t>的都是项目。分一般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2728" y="3035808"/>
            <a:ext cx="3855720" cy="3657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Microsoft YaHei"/>
                <a:ea typeface="Microsoft YaHei"/>
              </a:rPr>
              <a:t>项目、运转类、专项项目。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55776" y="3843528"/>
            <a:ext cx="9717024" cy="1990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2600" b="1">
                <a:latin typeface="Microsoft YaHei"/>
                <a:ea typeface="Microsoft YaHei"/>
              </a:rPr>
              <a:t>什么是延续项目,什么是新增？</a:t>
            </a:r>
            <a:endParaRPr lang="zh-TW" sz="2600" b="1">
              <a:latin typeface="Microsoft YaHei"/>
              <a:ea typeface="Microsoft YaHei"/>
            </a:endParaRPr>
          </a:p>
          <a:p>
            <a:pPr indent="838200">
              <a:lnSpc>
                <a:spcPts val="3180"/>
              </a:lnSpc>
            </a:pPr>
            <a:r>
              <a:rPr lang="zh-TW" sz="2600">
                <a:latin typeface="Microsoft YaHei"/>
                <a:ea typeface="Microsoft YaHei"/>
              </a:rPr>
              <a:t>一般认为跨年、具有连续不可分割的为延续性项目，例如跨 年工程。但是例如工作经费，年年有但是每年工作内容不连续、 可分割的不认为是延续性项目，一般认为是新增项目。</a:t>
            </a:r>
            <a:endParaRPr lang="zh-TW" sz="2600">
              <a:latin typeface="Microsoft YaHei"/>
              <a:ea typeface="Microsoft YaHei"/>
            </a:endParaRPr>
          </a:p>
          <a:p>
            <a:pPr marL="761365" indent="0">
              <a:lnSpc>
                <a:spcPts val="3180"/>
              </a:lnSpc>
            </a:pPr>
            <a:r>
              <a:rPr lang="zh-TW" sz="2600">
                <a:latin typeface="Microsoft YaHei"/>
                <a:ea typeface="Microsoft YaHei"/>
              </a:rPr>
              <a:t>年中追加的项目按新项目，也需要事前绩效评估和绩效目标。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2368296"/>
            <a:ext cx="387096" cy="2834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99616" y="496824"/>
            <a:ext cx="9140952" cy="14325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2400" b="1">
                <a:latin typeface="Microsoft YaHei"/>
                <a:ea typeface="Microsoft YaHei"/>
              </a:rPr>
              <a:t>（三）总结阶段</a:t>
            </a:r>
            <a:endParaRPr lang="zh-TW" sz="2400" b="1">
              <a:latin typeface="Microsoft YaHei"/>
              <a:ea typeface="Microsoft YaHei"/>
            </a:endParaRPr>
          </a:p>
          <a:p>
            <a:pPr indent="622300" algn="just">
              <a:lnSpc>
                <a:spcPts val="2905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TW" sz="3200" b="1">
                <a:latin typeface="Microsoft YaHei"/>
                <a:ea typeface="Microsoft YaHei"/>
              </a:rPr>
              <a:t>・</a:t>
            </a:r>
            <a:r>
              <a:rPr lang="zh-TW" sz="2400">
                <a:latin typeface="Microsoft YaHei"/>
                <a:ea typeface="Microsoft YaHei"/>
              </a:rPr>
              <a:t>对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未完成</a:t>
            </a:r>
            <a:r>
              <a:rPr lang="zh-TW" sz="2400">
                <a:latin typeface="Microsoft YaHei"/>
                <a:ea typeface="Microsoft YaHei"/>
              </a:rPr>
              <a:t>绩效目标或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超过年初设定的绩效指标值较多</a:t>
            </a:r>
            <a:r>
              <a:rPr lang="zh-TW" sz="2400">
                <a:latin typeface="Microsoft YaHei"/>
                <a:ea typeface="Microsoft YaHei"/>
              </a:rPr>
              <a:t>的情况进 行原因分析和说明，研究制定整改措施。</a:t>
            </a:r>
            <a:endParaRPr lang="zh-TW" sz="2400">
              <a:latin typeface="Microsoft YaHei"/>
              <a:ea typeface="Microsoft YaHei"/>
            </a:endParaRPr>
          </a:p>
          <a:p>
            <a:pPr indent="622300" algn="just">
              <a:lnSpc>
                <a:spcPts val="2905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</a:t>
            </a:r>
            <a:r>
              <a:rPr lang="zh-CN" sz="2400">
                <a:latin typeface="Microsoft YaHei"/>
                <a:ea typeface="Microsoft YaHei"/>
              </a:rPr>
              <a:t>在</a:t>
            </a:r>
            <a:r>
              <a:rPr lang="zh-TW" sz="2400">
                <a:latin typeface="Microsoft YaHei"/>
                <a:ea typeface="Microsoft YaHei"/>
              </a:rPr>
              <a:t>单位自评的基础上，部门收集、汇总形成本部门项目支出绩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9616" y="1959864"/>
            <a:ext cx="8967216" cy="3444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效自评和部门（单位）整体绩效自评报告，按要求向财政部门报送。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4456" y="2328672"/>
            <a:ext cx="1539240" cy="3413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400" b="1">
                <a:latin typeface="Microsoft YaHei"/>
                <a:ea typeface="Microsoft YaHei"/>
              </a:rPr>
              <a:t>）应用阶段</a:t>
            </a:r>
            <a:endParaRPr lang="zh-TW" sz="2400" b="1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09216" y="2691384"/>
            <a:ext cx="4907280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622300"/>
            <a:r>
              <a:rPr lang="zh-TW" sz="2400">
                <a:latin typeface="Microsoft YaHei"/>
                <a:ea typeface="Microsoft YaHei"/>
              </a:rPr>
              <a:t>绩效评价结果采用百分制和四级分类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62912" y="3057144"/>
            <a:ext cx="7812024" cy="14325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69900"/>
            <a:r>
              <a:rPr lang="zh-TW" sz="2500" b="1">
                <a:solidFill>
                  <a:srgbClr val="FF0000"/>
                </a:solidFill>
                <a:latin typeface="Times New Roman" panose="02020503050405090304"/>
                <a:ea typeface="Times New Roman" panose="02020503050405090304"/>
              </a:rPr>
              <a:t>90 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（含）</a:t>
            </a:r>
            <a:r>
              <a:rPr lang="en-US" sz="2500" b="1">
                <a:solidFill>
                  <a:srgbClr val="FF0000"/>
                </a:solidFill>
                <a:latin typeface="Times New Roman" panose="02020503050405090304"/>
              </a:rPr>
              <a:t>-100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分为优，下年预算优先支持；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469900"/>
            <a:r>
              <a:rPr lang="zh-TW" sz="2500" b="1">
                <a:solidFill>
                  <a:srgbClr val="FF0000"/>
                </a:solidFill>
                <a:latin typeface="Times New Roman" panose="02020503050405090304"/>
                <a:ea typeface="Times New Roman" panose="02020503050405090304"/>
              </a:rPr>
              <a:t>80 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（含）</a:t>
            </a:r>
            <a:r>
              <a:rPr lang="en-US" sz="2500" b="1">
                <a:solidFill>
                  <a:srgbClr val="FF0000"/>
                </a:solidFill>
                <a:latin typeface="Times New Roman" panose="02020503050405090304"/>
              </a:rPr>
              <a:t>-90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分为良，问题进行整改即可；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469900"/>
            <a:r>
              <a:rPr lang="zh-TW" sz="2500" b="1">
                <a:solidFill>
                  <a:srgbClr val="FF0000"/>
                </a:solidFill>
                <a:latin typeface="Times New Roman" panose="02020503050405090304"/>
                <a:ea typeface="Times New Roman" panose="02020503050405090304"/>
              </a:rPr>
              <a:t>60 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（含）</a:t>
            </a:r>
            <a:r>
              <a:rPr lang="en-US" sz="2500" b="1">
                <a:solidFill>
                  <a:srgbClr val="FF0000"/>
                </a:solidFill>
                <a:latin typeface="Times New Roman" panose="02020503050405090304"/>
              </a:rPr>
              <a:t>-80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分为中，削减下年</a:t>
            </a:r>
            <a:r>
              <a:rPr lang="zh-TW" sz="2500" b="1">
                <a:solidFill>
                  <a:srgbClr val="FF0000"/>
                </a:solidFill>
                <a:latin typeface="Times New Roman" panose="02020503050405090304"/>
                <a:ea typeface="Times New Roman" panose="02020503050405090304"/>
              </a:rPr>
              <a:t>10%~30%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的预算；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469900"/>
            <a:r>
              <a:rPr lang="zh-TW" sz="2500" b="1">
                <a:solidFill>
                  <a:srgbClr val="FF0000"/>
                </a:solidFill>
                <a:latin typeface="Times New Roman" panose="02020503050405090304"/>
                <a:ea typeface="Times New Roman" panose="02020503050405090304"/>
              </a:rPr>
              <a:t>60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分以下为差，削减下年</a:t>
            </a:r>
            <a:r>
              <a:rPr lang="zh-TW" sz="2500" b="1">
                <a:solidFill>
                  <a:srgbClr val="FF0000"/>
                </a:solidFill>
                <a:latin typeface="Times New Roman" panose="02020503050405090304"/>
                <a:ea typeface="Times New Roman" panose="02020503050405090304"/>
              </a:rPr>
              <a:t>30%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以上的预算，直至项目取消。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41704" y="329184"/>
            <a:ext cx="9354312" cy="34899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890"/>
              </a:spcAft>
            </a:pPr>
            <a:r>
              <a:rPr lang="zh-CN" sz="2700">
                <a:latin typeface="Arial" panose="020B0604020202090204"/>
                <a:ea typeface="Arial" panose="020B0604020202090204"/>
              </a:rPr>
              <a:t>4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财政部门内部分工</a:t>
            </a:r>
            <a:endParaRPr lang="zh-TW" sz="3700">
              <a:latin typeface="Microsoft YaHei"/>
              <a:ea typeface="Microsoft YaHei"/>
            </a:endParaRPr>
          </a:p>
          <a:p>
            <a:pPr indent="495300" algn="just">
              <a:lnSpc>
                <a:spcPts val="2905"/>
              </a:lnSpc>
              <a:spcAft>
                <a:spcPts val="1680"/>
              </a:spcAft>
            </a:pPr>
            <a:r>
              <a:rPr lang="zh-TW" sz="2400">
                <a:latin typeface="Microsoft YaHei"/>
                <a:ea typeface="Microsoft YaHei"/>
              </a:rPr>
              <a:t>各预算单位首先将自评结果进行汇总，之后按时提交给财政局各对 应的业务科室。</a:t>
            </a:r>
            <a:endParaRPr lang="zh-TW" sz="2400">
              <a:latin typeface="Microsoft YaHei"/>
              <a:ea typeface="Microsoft YaHei"/>
            </a:endParaRPr>
          </a:p>
          <a:p>
            <a:pPr indent="495300" algn="just">
              <a:lnSpc>
                <a:spcPts val="2905"/>
              </a:lnSpc>
            </a:pPr>
            <a:r>
              <a:rPr lang="zh-TW" sz="2400">
                <a:latin typeface="Microsoft YaHei"/>
                <a:ea typeface="Microsoft YaHei"/>
              </a:rPr>
              <a:t>业务科室首先进行审核，对自评结果有问题的提出修改意见，修改 通过后提交预算绩效管理科。</a:t>
            </a:r>
            <a:endParaRPr lang="zh-TW" sz="2400">
              <a:latin typeface="Microsoft YaHei"/>
              <a:ea typeface="Microsoft YaHei"/>
            </a:endParaRPr>
          </a:p>
          <a:p>
            <a:pPr indent="495300" algn="just">
              <a:lnSpc>
                <a:spcPts val="2520"/>
              </a:lnSpc>
            </a:pPr>
            <a:r>
              <a:rPr lang="zh-TW" sz="2400">
                <a:latin typeface="Microsoft YaHei"/>
                <a:ea typeface="Microsoft YaHei"/>
              </a:rPr>
              <a:t>审核重点关注自评是否合规，预算执行程度，项目完成程度，相关 资料是否真实等。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2184" y="4215384"/>
            <a:ext cx="9323832" cy="7010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95300" algn="just">
              <a:lnSpc>
                <a:spcPts val="2975"/>
              </a:lnSpc>
            </a:pPr>
            <a:r>
              <a:rPr lang="zh-TW" sz="2400">
                <a:latin typeface="Microsoft YaHei"/>
                <a:ea typeface="Microsoft YaHei"/>
              </a:rPr>
              <a:t>预算绩效管理科将自评结果报送人大，人大根据自评结果编排下一 年的预算。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88464" y="2770632"/>
            <a:ext cx="6608064" cy="7528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项目自评价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31168" y="5989320"/>
            <a:ext cx="554736" cy="8595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87112" y="179832"/>
            <a:ext cx="2313432" cy="5852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350"/>
              </a:spcAft>
            </a:pPr>
            <a:r>
              <a:rPr lang="zh-TW" sz="1800" b="1">
                <a:latin typeface="Microsoft YaHei"/>
                <a:ea typeface="Microsoft YaHei"/>
              </a:rPr>
              <a:t>项目支出绩效自评表</a:t>
            </a:r>
            <a:endParaRPr lang="zh-TW" sz="1800" b="1">
              <a:latin typeface="Microsoft YaHei"/>
              <a:ea typeface="Microsoft YaHei"/>
            </a:endParaRPr>
          </a:p>
          <a:p>
            <a:pPr indent="0" algn="ctr"/>
            <a:r>
              <a:rPr lang="zh-TW" sz="1400">
                <a:latin typeface="Microsoft YaHei"/>
                <a:ea typeface="Microsoft YaHei"/>
              </a:rPr>
              <a:t>（ 年度）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42704" y="847344"/>
            <a:ext cx="1706880" cy="2194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400">
                <a:latin typeface="Microsoft YaHei"/>
                <a:ea typeface="Microsoft YaHei"/>
              </a:rPr>
              <a:t>填表人及联系方式:</a:t>
            </a:r>
            <a:endParaRPr lang="zh-TW" sz="1400">
              <a:latin typeface="Microsoft YaHei"/>
              <a:ea typeface="Microsoft YaHei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85672" y="1121664"/>
          <a:ext cx="10113264" cy="5721096"/>
        </p:xfrm>
        <a:graphic>
          <a:graphicData uri="http://schemas.openxmlformats.org/drawingml/2006/table">
            <a:tbl>
              <a:tblPr/>
              <a:tblGrid>
                <a:gridCol w="664464"/>
                <a:gridCol w="999744"/>
                <a:gridCol w="1219200"/>
                <a:gridCol w="1151890"/>
                <a:gridCol w="1164590"/>
                <a:gridCol w="1289304"/>
                <a:gridCol w="1286256"/>
                <a:gridCol w="688848"/>
                <a:gridCol w="573024"/>
                <a:gridCol w="423672"/>
                <a:gridCol w="652272"/>
              </a:tblGrid>
              <a:tr h="243840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项目名称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9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40792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主管部门及代码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实施单位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43840">
                <a:tc rowSpan="4"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项目资金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（万元）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4"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年初预算数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全年预算数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全年执行数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分值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执行率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得分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240792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年度资金总额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10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</a:tr>
              <a:tr h="240792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其中：当年财政拨款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一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50" baseline="-25000">
                          <a:latin typeface="MingLiU"/>
                          <a:ea typeface="MingLiU"/>
                        </a:rPr>
                        <a:t>一</a:t>
                      </a:r>
                      <a:endParaRPr lang="zh-TW" sz="850" baseline="-250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240792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其他资金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一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50" baseline="-25000">
                          <a:latin typeface="MingLiU"/>
                          <a:ea typeface="MingLiU"/>
                        </a:rPr>
                        <a:t>一</a:t>
                      </a:r>
                      <a:endParaRPr lang="zh-TW" sz="850" baseline="-250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240792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6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年度总体 目标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预期目标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200">
                          <a:latin typeface="宋体"/>
                          <a:ea typeface="宋体"/>
                        </a:rPr>
                        <a:t>实际完成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情况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40792">
                <a:tc vMerge="1">
                  <a:tcPr marL="0" marR="0" marT="0" marB="0"/>
                </a:tc>
                <a:tc gridSpan="5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69392">
                <a:tc rowSpan="10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200">
                          <a:latin typeface="MingLiU"/>
                          <a:ea typeface="MingLiU"/>
                        </a:rPr>
                        <a:t>绩效指标</a:t>
                      </a:r>
                      <a:endParaRPr lang="zh-TW" sz="12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一级指标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二级指标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三级指标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年度指标值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实际完成值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分值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得分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41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偏差原因分析 及改进措施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240792">
                <a:tc vMerge="1">
                  <a:tcPr marL="0" marR="0" marT="0" marB="0"/>
                </a:tc>
                <a:tc row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产出指标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 algn="ctr"/>
                      <a:r>
                        <a:rPr lang="zh-TW" sz="1300">
                          <a:latin typeface="FangSong"/>
                          <a:ea typeface="FangSong"/>
                        </a:rPr>
                        <a:t>50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数量指标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24079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质量指标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24079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时效指标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24079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成本指标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26136">
                <a:tc vMerge="1">
                  <a:tcPr marL="0" marR="0" marT="0" marB="0"/>
                </a:tc>
                <a:tc row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效益指标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 algn="ctr"/>
                      <a:r>
                        <a:rPr lang="zh-TW" sz="1300">
                          <a:latin typeface="FangSong"/>
                          <a:ea typeface="FangSong"/>
                        </a:rPr>
                        <a:t>30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zh-TW" sz="1200">
                          <a:latin typeface="宋体"/>
                          <a:ea typeface="宋体"/>
                        </a:rPr>
                        <a:t>经济效益指标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2613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zh-TW" sz="1200">
                          <a:latin typeface="宋体"/>
                          <a:ea typeface="宋体"/>
                        </a:rPr>
                        <a:t>社会效益指标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2613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zh-TW" sz="1200">
                          <a:latin typeface="宋体"/>
                          <a:ea typeface="宋体"/>
                        </a:rPr>
                        <a:t>生态效益指标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32613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可持续影响指标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466344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满意度指标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 algn="ctr"/>
                      <a:r>
                        <a:rPr lang="zh-TW" sz="1300">
                          <a:latin typeface="FangSong"/>
                          <a:ea typeface="FangSong"/>
                        </a:rPr>
                        <a:t>10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345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服务对象满意度 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240792">
                <a:tc gridSpan="7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总分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100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0">
                <a:tc gridSpan="11">
                  <a:txBody>
                    <a:bodyPr>
                      <a:spAutoFit/>
                    </a:bodyPr>
                    <a:p>
                      <a:pPr marL="4015105" indent="0"/>
                      <a:r>
                        <a:rPr lang="zh-TW" sz="2100">
                          <a:solidFill>
                            <a:srgbClr val="956024"/>
                          </a:solidFill>
                          <a:latin typeface="Arial" panose="020B0604020202090204"/>
                          <a:ea typeface="Arial" panose="020B0604020202090204"/>
                        </a:rPr>
                        <a:t> __________________________________________________________</a:t>
                      </a:r>
                      <a:endParaRPr lang="zh-TW" sz="2100">
                        <a:solidFill>
                          <a:srgbClr val="956024"/>
                        </a:solidFill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0">
                <a:tc gridSpan="4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rowSpan="2" gridSpan="7">
                  <a:txBody>
                    <a:bodyPr>
                      <a:spAutoFit/>
                    </a:bodyPr>
                    <a:p>
                      <a:pPr indent="0"/>
                      <a:endParaRPr lang="en-US" sz="2300" cap="small">
                        <a:solidFill>
                          <a:srgbClr val="BE7A2F"/>
                        </a:solidFill>
                        <a:latin typeface="FangSong"/>
                      </a:endParaRPr>
                    </a:p>
                  </a:txBody>
                  <a:tcPr marL="0" marR="0" marT="0" marB="0"/>
                </a:tc>
                <a:tc rowSpan="2" hMerge="1">
                  <a:tcPr marL="0" marR="0" marT="0" marB="0"/>
                </a:tc>
                <a:tc rowSpan="2" hMerge="1">
                  <a:tcPr marL="0" marR="0" marT="0" marB="0"/>
                </a:tc>
                <a:tc rowSpan="2" hMerge="1">
                  <a:tcPr marL="0" marR="0" marT="0" marB="0"/>
                </a:tc>
                <a:tc rowSpan="2" hMerge="1">
                  <a:tcPr marL="0" marR="0" marT="0" marB="0"/>
                </a:tc>
                <a:tc rowSpan="2" hMerge="1">
                  <a:tcPr marL="0" marR="0" marT="0" marB="0"/>
                </a:tc>
                <a:tc rowSpan="2" hMerge="1">
                  <a:tcPr marL="0" marR="0" marT="0" marB="0"/>
                </a:tc>
              </a:tr>
              <a:tr h="268224">
                <a:tc gridSpan="4">
                  <a:txBody>
                    <a:bodyPr>
                      <a:spAutoFit/>
                    </a:bodyPr>
                    <a:p>
                      <a:pPr indent="0" algn="r"/>
                      <a:endParaRPr lang="en-US" sz="1400" b="1">
                        <a:solidFill>
                          <a:srgbClr val="BE7A2F"/>
                        </a:solidFill>
                        <a:latin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vMerge="1" gridSpan="7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  <a:tc vMerge="1" h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514856" y="496824"/>
            <a:ext cx="4157472" cy="10698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680"/>
              </a:spcAft>
            </a:pPr>
            <a:r>
              <a:rPr lang="zh-TW" sz="2400">
                <a:latin typeface="Microsoft YaHei"/>
                <a:ea typeface="Microsoft YaHei"/>
              </a:rPr>
              <a:t>自评之前准备工作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TW" sz="2400">
                <a:latin typeface="Microsoft YaHei"/>
                <a:ea typeface="Microsoft YaHei"/>
              </a:rPr>
              <a:t>、之前填好的绩效目标申报表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8760" y="1959864"/>
            <a:ext cx="9326880" cy="36423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89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TW" sz="2400">
                <a:latin typeface="Microsoft YaHei"/>
                <a:ea typeface="Microsoft YaHei"/>
              </a:rPr>
              <a:t>、准备的资料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890"/>
              </a:lnSpc>
            </a:pPr>
            <a:r>
              <a:rPr lang="zh-TW" sz="2400">
                <a:latin typeface="Microsoft YaHei"/>
                <a:ea typeface="Microsoft YaHei"/>
              </a:rPr>
              <a:t>① 项目简介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890"/>
              </a:lnSpc>
            </a:pPr>
            <a:r>
              <a:rPr lang="zh-TW" sz="2400">
                <a:latin typeface="Microsoft YaHei"/>
                <a:ea typeface="Microsoft YaHei"/>
              </a:rPr>
              <a:t>② 项目预算执行情况及凭证</a:t>
            </a:r>
            <a:endParaRPr lang="zh-TW" sz="2400">
              <a:latin typeface="Microsoft YaHei"/>
              <a:ea typeface="Microsoft YaHei"/>
            </a:endParaRPr>
          </a:p>
          <a:p>
            <a:pPr marL="421005" indent="-457200" algn="just">
              <a:lnSpc>
                <a:spcPts val="2890"/>
              </a:lnSpc>
            </a:pPr>
            <a:r>
              <a:rPr lang="zh-TW" sz="2400">
                <a:latin typeface="Microsoft YaHei"/>
                <a:ea typeface="Microsoft YaHei"/>
              </a:rPr>
              <a:t>③ 项目完成情况，准备相应凭证，如竣工验收报告、合格证、签收证 明、服务合同、成果文件、会议照片、差旅凭证、支付凭证等等， 凡是能证明项目完成情况的资料即可。</a:t>
            </a:r>
            <a:endParaRPr lang="zh-TW" sz="2400">
              <a:latin typeface="Microsoft YaHei"/>
              <a:ea typeface="Microsoft YaHei"/>
            </a:endParaRPr>
          </a:p>
          <a:p>
            <a:pPr marL="421005" indent="-457200" algn="just">
              <a:lnSpc>
                <a:spcPts val="2890"/>
              </a:lnSpc>
            </a:pPr>
            <a:r>
              <a:rPr lang="zh-TW" sz="2400">
                <a:latin typeface="Microsoft YaHei"/>
                <a:ea typeface="Microsoft YaHei"/>
              </a:rPr>
              <a:t>④ 凡未完成绩效目标或超过年初设定的绩效目标值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20%</a:t>
            </a:r>
            <a:r>
              <a:rPr lang="zh-TW" sz="2400">
                <a:latin typeface="Microsoft YaHei"/>
                <a:ea typeface="Microsoft YaHei"/>
              </a:rPr>
              <a:t>以上的，均需 要逐一解释说明项目情况、偏差原因和改正措施。原因简单的，写 在自评表里即可，复杂一些的，单独写一张，作为附件呈报。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890"/>
              </a:lnSpc>
            </a:pPr>
            <a:r>
              <a:rPr lang="zh-TW" sz="2400">
                <a:latin typeface="Microsoft YaHei"/>
                <a:ea typeface="Microsoft YaHei"/>
              </a:rPr>
              <a:t>⑤ 其他与自评有关的变更、批复等文件资料。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176" y="5413248"/>
            <a:ext cx="4687824" cy="14447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96568" y="499872"/>
            <a:ext cx="2471928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400">
                <a:latin typeface="Microsoft YaHei"/>
                <a:ea typeface="Microsoft YaHei"/>
              </a:rPr>
              <a:t>项目自评总体要求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2664" y="1228344"/>
            <a:ext cx="9339072" cy="21640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2870"/>
              </a:lnSpc>
              <a:spcAft>
                <a:spcPts val="1680"/>
              </a:spcAft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绩效</a:t>
            </a:r>
            <a:r>
              <a:rPr lang="zh-TW" sz="2400">
                <a:latin typeface="Microsoft YaHei"/>
                <a:ea typeface="Microsoft YaHei"/>
              </a:rPr>
              <a:t>自评采取打分评价的形式，原则上一级指标分值统一设置为： 产出指标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50</a:t>
            </a:r>
            <a:r>
              <a:rPr lang="zh-TW" sz="2400">
                <a:latin typeface="Microsoft YaHei"/>
                <a:ea typeface="Microsoft YaHei"/>
              </a:rPr>
              <a:t>分、效益指标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30</a:t>
            </a:r>
            <a:r>
              <a:rPr lang="zh-TW" sz="2400">
                <a:latin typeface="Microsoft YaHei"/>
                <a:ea typeface="Microsoft YaHei"/>
              </a:rPr>
              <a:t>分、服务对象满意度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10</a:t>
            </a:r>
            <a:r>
              <a:rPr lang="zh-TW" sz="2400">
                <a:latin typeface="Microsoft YaHei"/>
                <a:ea typeface="Microsoft YaHei"/>
              </a:rPr>
              <a:t>分、预算资金执行 率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10</a:t>
            </a:r>
            <a:r>
              <a:rPr lang="zh-TW" sz="2400">
                <a:latin typeface="Microsoft YaHei"/>
                <a:ea typeface="Microsoft YaHei"/>
              </a:rPr>
              <a:t>分。三级指标分值自行分配，但不应刻意调整分值避免低分。</a:t>
            </a:r>
            <a:endParaRPr lang="zh-TW" sz="2400">
              <a:latin typeface="Microsoft YaHei"/>
              <a:ea typeface="Microsoft YaHei"/>
            </a:endParaRPr>
          </a:p>
          <a:p>
            <a:pPr indent="0" algn="just">
              <a:lnSpc>
                <a:spcPts val="300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偏</a:t>
            </a:r>
            <a:r>
              <a:rPr lang="zh-TW" sz="2400">
                <a:latin typeface="Microsoft YaHei"/>
                <a:ea typeface="Microsoft YaHei"/>
              </a:rPr>
              <a:t>差原因分析及改进措施：说明偏离目标、不能完成目标的原因及 改进措施。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9616" y="3806952"/>
            <a:ext cx="9342120" cy="13959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2930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3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</a:t>
            </a:r>
            <a:r>
              <a:rPr lang="zh-CN" sz="2400">
                <a:latin typeface="Microsoft YaHei"/>
                <a:ea typeface="Microsoft YaHei"/>
              </a:rPr>
              <a:t>定</a:t>
            </a:r>
            <a:r>
              <a:rPr lang="zh-TW" sz="2400">
                <a:latin typeface="Microsoft YaHei"/>
                <a:ea typeface="Microsoft YaHei"/>
              </a:rPr>
              <a:t>性指标根据指标完成情况分为达成预期指标、部分达成预期指标 并具有一定效果、未达成预期指标且效果较差三档，分别按照该指标 对应分值区间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100</a:t>
            </a:r>
            <a:r>
              <a:rPr lang="zh-TW" sz="2400">
                <a:latin typeface="Microsoft YaHei"/>
                <a:ea typeface="Microsoft YaHei"/>
              </a:rPr>
              <a:t>%</a:t>
            </a:r>
            <a:r>
              <a:rPr lang="zh-TW" sz="3200" b="1">
                <a:latin typeface="Microsoft YaHei"/>
                <a:ea typeface="Microsoft YaHei"/>
              </a:rPr>
              <a:t>・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80</a:t>
            </a:r>
            <a:r>
              <a:rPr lang="zh-TW" sz="2400">
                <a:latin typeface="Microsoft YaHei"/>
                <a:ea typeface="Microsoft YaHei"/>
              </a:rPr>
              <a:t>%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（</a:t>
            </a:r>
            <a:r>
              <a:rPr lang="zh-TW" sz="2400">
                <a:latin typeface="Microsoft YaHei"/>
                <a:ea typeface="Microsoft YaHei"/>
              </a:rPr>
              <a:t>含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）</a:t>
            </a:r>
            <a:r>
              <a:rPr lang="zh-TW" sz="2400">
                <a:latin typeface="Microsoft YaHei"/>
                <a:ea typeface="Microsoft YaHei"/>
              </a:rPr>
              <a:t>、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80</a:t>
            </a:r>
            <a:r>
              <a:rPr lang="zh-TW" sz="2400">
                <a:latin typeface="Microsoft YaHei"/>
                <a:ea typeface="Microsoft YaHei"/>
              </a:rPr>
              <a:t>%</a:t>
            </a:r>
            <a:r>
              <a:rPr lang="zh-TW" sz="3200" b="1">
                <a:latin typeface="Microsoft YaHei"/>
                <a:ea typeface="Microsoft YaHei"/>
              </a:rPr>
              <a:t>・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60</a:t>
            </a:r>
            <a:r>
              <a:rPr lang="zh-TW" sz="2400">
                <a:latin typeface="Microsoft YaHei"/>
                <a:ea typeface="Microsoft YaHei"/>
              </a:rPr>
              <a:t>%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（</a:t>
            </a:r>
            <a:r>
              <a:rPr lang="zh-TW" sz="2400">
                <a:latin typeface="Microsoft YaHei"/>
                <a:ea typeface="Microsoft YaHei"/>
              </a:rPr>
              <a:t>含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）</a:t>
            </a:r>
            <a:r>
              <a:rPr lang="zh-TW" sz="2400">
                <a:latin typeface="Microsoft YaHei"/>
                <a:ea typeface="Microsoft YaHei"/>
              </a:rPr>
              <a:t>、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60</a:t>
            </a:r>
            <a:r>
              <a:rPr lang="zh-TW" sz="2400">
                <a:latin typeface="Microsoft YaHei"/>
                <a:ea typeface="Microsoft YaHei"/>
              </a:rPr>
              <a:t>%</a:t>
            </a:r>
            <a:r>
              <a:rPr lang="zh-TW" sz="3200" b="1">
                <a:latin typeface="Microsoft YaHei"/>
                <a:ea typeface="Microsoft YaHei"/>
              </a:rPr>
              <a:t>・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0</a:t>
            </a:r>
            <a:r>
              <a:rPr lang="zh-TW" sz="2400">
                <a:latin typeface="Microsoft YaHei"/>
                <a:ea typeface="Microsoft YaHei"/>
              </a:rPr>
              <a:t>%合理确定分 值。定量指标完成指标值的，记该指标所赋全部分值；未完成的，按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9616" y="5202936"/>
            <a:ext cx="4072128" cy="3657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400">
                <a:latin typeface="Microsoft YaHei"/>
                <a:ea typeface="Microsoft YaHei"/>
              </a:rPr>
              <a:t>照完成值与指标值的比例计分。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612392" y="347472"/>
          <a:ext cx="9171432" cy="5763768"/>
        </p:xfrm>
        <a:graphic>
          <a:graphicData uri="http://schemas.openxmlformats.org/drawingml/2006/table">
            <a:tbl>
              <a:tblPr/>
              <a:tblGrid>
                <a:gridCol w="1082040"/>
                <a:gridCol w="844296"/>
                <a:gridCol w="1292352"/>
                <a:gridCol w="1347216"/>
                <a:gridCol w="646176"/>
                <a:gridCol w="697992"/>
                <a:gridCol w="694944"/>
                <a:gridCol w="1459992"/>
                <a:gridCol w="1106424"/>
              </a:tblGrid>
              <a:tr h="521208">
                <a:tc>
                  <a:txBody>
                    <a:bodyPr>
                      <a:spAutoFit/>
                    </a:bodyPr>
                    <a:p>
                      <a:pPr indent="139700"/>
                      <a:r>
                        <a:rPr lang="zh-TW" sz="1600">
                          <a:latin typeface="FangSong"/>
                          <a:ea typeface="FangSong"/>
                        </a:rPr>
                        <a:t>项目名称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gridSpan="8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（与预算名称一致）</a:t>
                      </a:r>
                      <a:endParaRPr lang="zh-TW" sz="16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661416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5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主管部门 及代码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实施单位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512064">
                <a:tc rowSpan="5">
                  <a:txBody>
                    <a:bodyPr>
                      <a:spAutoFit/>
                    </a:bodyPr>
                    <a:p>
                      <a:pPr indent="139700"/>
                      <a:r>
                        <a:rPr lang="zh-TW" sz="1600">
                          <a:latin typeface="FangSong"/>
                          <a:ea typeface="FangSong"/>
                        </a:rPr>
                        <a:t>项目资金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（万元）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年初预算数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全年预算数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全年执行数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分值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执行率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得分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66141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25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年度资 金总额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10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zh-CN" sz="16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二全年</a:t>
                      </a:r>
                      <a:r>
                        <a:rPr lang="zh-TW" sz="16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执行数/ 全年预算数</a:t>
                      </a:r>
                      <a:endParaRPr lang="zh-TW" sz="16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CN" sz="16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二</a:t>
                      </a:r>
                      <a:r>
                        <a:rPr lang="zh-TW" sz="16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执行率</a:t>
                      </a:r>
                      <a:endParaRPr lang="zh-TW" sz="16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  <a:p>
                      <a:pPr indent="0" algn="ctr"/>
                      <a:r>
                        <a:rPr lang="en-US" sz="1600">
                          <a:solidFill>
                            <a:srgbClr val="FF0000"/>
                          </a:solidFill>
                          <a:latin typeface="FangSong"/>
                        </a:rPr>
                        <a:t>*10</a:t>
                      </a:r>
                      <a:r>
                        <a:rPr lang="zh-TW" sz="16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分</a:t>
                      </a:r>
                      <a:endParaRPr lang="zh-TW" sz="16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88087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其中： 当年财 政拨款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2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4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—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 baseline="-25000">
                          <a:latin typeface="MingLiU"/>
                          <a:ea typeface="MingLiU"/>
                        </a:rPr>
                        <a:t>—</a:t>
                      </a:r>
                      <a:endParaRPr lang="zh-TW" sz="1200" baseline="-250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66141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上年结 转资金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—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 baseline="-25000">
                          <a:latin typeface="MingLiU"/>
                          <a:ea typeface="MingLiU"/>
                        </a:rPr>
                        <a:t>—</a:t>
                      </a:r>
                      <a:endParaRPr lang="zh-TW" sz="1200" baseline="-250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512064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其他资 金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 baseline="-25000">
                          <a:latin typeface="MingLiU"/>
                          <a:ea typeface="MingLiU"/>
                        </a:rPr>
                        <a:t>—</a:t>
                      </a:r>
                      <a:endParaRPr lang="zh-TW" sz="1200" baseline="-250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 baseline="-25000">
                          <a:latin typeface="MingLiU"/>
                          <a:ea typeface="MingLiU"/>
                        </a:rPr>
                        <a:t>—</a:t>
                      </a:r>
                      <a:endParaRPr lang="zh-TW" sz="1200" baseline="-250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353568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375"/>
                        </a:lnSpc>
                        <a:spcBef>
                          <a:spcPts val="1260"/>
                        </a:spcBef>
                      </a:pPr>
                      <a:r>
                        <a:rPr lang="zh-TW" sz="2000">
                          <a:latin typeface="FangSong"/>
                          <a:ea typeface="FangSong"/>
                        </a:rPr>
                        <a:t>年度总 体目标</a:t>
                      </a:r>
                      <a:endParaRPr lang="zh-TW" sz="20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000">
                          <a:latin typeface="FangSong"/>
                          <a:ea typeface="FangSong"/>
                        </a:rPr>
                        <a:t>预期目标</a:t>
                      </a:r>
                      <a:endParaRPr lang="zh-TW" sz="20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000">
                          <a:latin typeface="FangSong"/>
                          <a:ea typeface="FangSong"/>
                        </a:rPr>
                        <a:t>实际完成情况</a:t>
                      </a:r>
                      <a:endParaRPr lang="zh-TW" sz="20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999744">
                <a:tc v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375"/>
                        </a:lnSpc>
                      </a:pPr>
                      <a:r>
                        <a:rPr lang="zh-TW" sz="20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（填写年初的绩效目标申报表上的 年度目标）</a:t>
                      </a:r>
                      <a:endParaRPr lang="zh-TW" sz="20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0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（填写实际目标完成情况）</a:t>
                      </a:r>
                      <a:endParaRPr lang="zh-TW" sz="20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81000" y="82296"/>
          <a:ext cx="11442192" cy="6684264"/>
        </p:xfrm>
        <a:graphic>
          <a:graphicData uri="http://schemas.openxmlformats.org/drawingml/2006/table">
            <a:tbl>
              <a:tblPr/>
              <a:tblGrid>
                <a:gridCol w="542544"/>
                <a:gridCol w="682752"/>
                <a:gridCol w="1179576"/>
                <a:gridCol w="667512"/>
                <a:gridCol w="829056"/>
                <a:gridCol w="1901952"/>
                <a:gridCol w="1743456"/>
                <a:gridCol w="2356104"/>
                <a:gridCol w="1539240"/>
              </a:tblGrid>
              <a:tr h="630936">
                <a:tc rowSpan="10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90"/>
                        </a:lnSpc>
                      </a:pPr>
                      <a:r>
                        <a:rPr lang="zh-TW" sz="1700" b="1">
                          <a:latin typeface="FangSong"/>
                          <a:ea typeface="FangSong"/>
                        </a:rPr>
                        <a:t>绩效 指标</a:t>
                      </a:r>
                      <a:endParaRPr lang="zh-TW" sz="1700" b="1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65405" indent="12700">
                        <a:lnSpc>
                          <a:spcPts val="2160"/>
                        </a:lnSpc>
                      </a:pPr>
                      <a:r>
                        <a:rPr lang="zh-TW" sz="1700" b="1">
                          <a:latin typeface="FangSong"/>
                          <a:ea typeface="FangSong"/>
                        </a:rPr>
                        <a:t>一级 指标</a:t>
                      </a:r>
                      <a:endParaRPr lang="zh-TW" sz="1700" b="1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700" b="1">
                          <a:latin typeface="FangSong"/>
                          <a:ea typeface="FangSong"/>
                        </a:rPr>
                        <a:t>二级 指标</a:t>
                      </a:r>
                      <a:endParaRPr lang="zh-TW" sz="1700" b="1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65405" indent="0">
                        <a:lnSpc>
                          <a:spcPts val="2160"/>
                        </a:lnSpc>
                      </a:pPr>
                      <a:r>
                        <a:rPr lang="zh-TW" sz="1700" b="1">
                          <a:latin typeface="FangSong"/>
                          <a:ea typeface="FangSong"/>
                        </a:rPr>
                        <a:t>三级 指标</a:t>
                      </a:r>
                      <a:endParaRPr lang="zh-TW" sz="1700" b="1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65"/>
                        </a:lnSpc>
                      </a:pPr>
                      <a:r>
                        <a:rPr lang="zh-TW" sz="1700" b="1">
                          <a:latin typeface="FangSong"/>
                          <a:ea typeface="FangSong"/>
                        </a:rPr>
                        <a:t>年度 指标值</a:t>
                      </a:r>
                      <a:endParaRPr lang="zh-TW" sz="1700" b="1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700" b="1">
                          <a:latin typeface="FangSong"/>
                          <a:ea typeface="FangSong"/>
                        </a:rPr>
                        <a:t>实际完成值</a:t>
                      </a:r>
                      <a:endParaRPr lang="zh-TW" sz="1700" b="1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700" b="1">
                          <a:latin typeface="FangSong"/>
                          <a:ea typeface="FangSong"/>
                        </a:rPr>
                        <a:t>分值</a:t>
                      </a:r>
                      <a:endParaRPr lang="zh-TW" sz="1700" b="1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700" b="1">
                          <a:latin typeface="FangSong"/>
                          <a:ea typeface="FangSong"/>
                        </a:rPr>
                        <a:t>得分</a:t>
                      </a:r>
                      <a:endParaRPr lang="zh-TW" sz="1700" b="1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10"/>
                        </a:lnSpc>
                      </a:pPr>
                      <a:r>
                        <a:rPr lang="zh-TW" sz="1700" b="1">
                          <a:latin typeface="FangSong"/>
                          <a:ea typeface="FangSong"/>
                        </a:rPr>
                        <a:t>偏差原因分析 及改进措施</a:t>
                      </a:r>
                      <a:endParaRPr lang="zh-TW" sz="1700" b="1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</a:tr>
              <a:tr h="438912">
                <a:tc vMerge="1">
                  <a:tcPr marL="0" marR="0" marT="0" marB="0"/>
                </a:tc>
                <a:tc rowSpan="4">
                  <a:txBody>
                    <a:bodyPr>
                      <a:spAutoFit/>
                    </a:bodyPr>
                    <a:p>
                      <a:pPr marL="65405" indent="12700">
                        <a:lnSpc>
                          <a:spcPts val="2090"/>
                        </a:lnSpc>
                      </a:pPr>
                      <a:r>
                        <a:rPr lang="zh-TW" sz="1700">
                          <a:latin typeface="FangSong"/>
                          <a:ea typeface="FangSong"/>
                        </a:rPr>
                        <a:t>产出 指标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（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Arial" panose="020B0604020202090204"/>
                          <a:ea typeface="Arial" panose="020B0604020202090204"/>
                        </a:rPr>
                        <a:t>50</a:t>
                      </a:r>
                      <a:endParaRPr lang="zh-TW" sz="1700">
                        <a:solidFill>
                          <a:srgbClr val="FF0000"/>
                        </a:solidFill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marL="65405" indent="12700">
                        <a:lnSpc>
                          <a:spcPts val="2090"/>
                        </a:lnSpc>
                      </a:pP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分）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39700">
                        <a:spcBef>
                          <a:spcPts val="420"/>
                        </a:spcBef>
                      </a:pPr>
                      <a:r>
                        <a:rPr lang="zh-TW" sz="1700">
                          <a:latin typeface="FangSong"/>
                          <a:ea typeface="FangSong"/>
                        </a:rPr>
                        <a:t>数量指标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rowSpan="9" grid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90"/>
                        </a:lnSpc>
                      </a:pP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一级、二级、 三级指标、指 标值分别与年 初所报的绩效 目标申报表上 的内容保持一 致。即使原来 写的不好、写 的不对，也要 保持一致。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9" hMerge="1">
                  <a:tcPr marL="0" marR="0" marT="0" marB="0"/>
                </a:tc>
                <a:tc rowSpan="8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15"/>
                        </a:lnSpc>
                      </a:pP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此栏填写实际完成 值。实际完成多少 就是多少。不要胡 写。定量指标依旧 用定量的完成值来 描述，定性指标用 达到预期指标、部 分达到预期指标并 有一定效果、未达 到预期指标三种形 式填写。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85"/>
                        </a:lnSpc>
                      </a:pP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每个三级指标都 要赋予一个分值， 分值可以平分， 也可以差异化赋 值，自己决定。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  <a:p>
                      <a:pPr indent="0" algn="ctr">
                        <a:lnSpc>
                          <a:spcPts val="2085"/>
                        </a:lnSpc>
                      </a:pP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只要保持总分是 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Arial" panose="020B0604020202090204"/>
                          <a:ea typeface="Arial" panose="020B0604020202090204"/>
                        </a:rPr>
                        <a:t>50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分即可，之间 分值差异不要过 大。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定量指标</a:t>
                      </a:r>
                      <a:r>
                        <a:rPr lang="zh-CN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得分</a:t>
                      </a:r>
                      <a:r>
                        <a:rPr lang="zh-CN" sz="2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二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实际完 成值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年度指标值</a:t>
                      </a:r>
                      <a:r>
                        <a:rPr lang="en-US" sz="1700">
                          <a:solidFill>
                            <a:srgbClr val="FF0000"/>
                          </a:solidFill>
                          <a:latin typeface="Arial" panose="020B0604020202090204"/>
                        </a:rPr>
                        <a:t>*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分值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10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85"/>
                        </a:lnSpc>
                      </a:pPr>
                      <a:r>
                        <a:rPr lang="zh-TW" sz="1700">
                          <a:latin typeface="FangSong"/>
                          <a:ea typeface="FangSong"/>
                        </a:rPr>
                        <a:t>凡未完成绩效 目标或超过年 初设定的绩效 目标值</a:t>
                      </a:r>
                      <a:r>
                        <a:rPr lang="zh-TW" sz="1700">
                          <a:latin typeface="Arial" panose="020B0604020202090204"/>
                          <a:ea typeface="Arial" panose="020B0604020202090204"/>
                        </a:rPr>
                        <a:t>20%</a:t>
                      </a:r>
                      <a:r>
                        <a:rPr lang="zh-TW" sz="1700">
                          <a:latin typeface="FangSong"/>
                          <a:ea typeface="FangSong"/>
                        </a:rPr>
                        <a:t>以 上的，均需要 逐一解释说明 项目情况、偏 差原因和改正 措施。原因简 单的，在表格 此栏填写即可， 原因多的，另 起篇章，作为 附件呈交。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43586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39700">
                        <a:spcBef>
                          <a:spcPts val="350"/>
                        </a:spcBef>
                      </a:pPr>
                      <a:r>
                        <a:rPr lang="zh-TW" sz="1700">
                          <a:latin typeface="FangSong"/>
                          <a:ea typeface="FangSong"/>
                        </a:rPr>
                        <a:t>质量指标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</a:tr>
              <a:tr h="43586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39700">
                        <a:spcBef>
                          <a:spcPts val="350"/>
                        </a:spcBef>
                      </a:pPr>
                      <a:r>
                        <a:rPr lang="zh-TW" sz="1700">
                          <a:latin typeface="FangSong"/>
                          <a:ea typeface="FangSong"/>
                        </a:rPr>
                        <a:t>时效指标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</a:tr>
              <a:tr h="115214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39700"/>
                      <a:r>
                        <a:rPr lang="zh-TW" sz="1700">
                          <a:latin typeface="FangSong"/>
                          <a:ea typeface="FangSong"/>
                        </a:rPr>
                        <a:t>成本指标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</a:tr>
              <a:tr h="435864">
                <a:tc vMerge="1">
                  <a:tcPr marL="0" marR="0" marT="0" marB="0"/>
                </a:tc>
                <a:tc rowSpan="4">
                  <a:txBody>
                    <a:bodyPr>
                      <a:spAutoFit/>
                    </a:bodyPr>
                    <a:p>
                      <a:pPr marL="65405" indent="12700">
                        <a:lnSpc>
                          <a:spcPts val="2090"/>
                        </a:lnSpc>
                      </a:pPr>
                      <a:r>
                        <a:rPr lang="zh-TW" sz="1700">
                          <a:latin typeface="FangSong"/>
                          <a:ea typeface="FangSong"/>
                        </a:rPr>
                        <a:t>殁益 指标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（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Arial" panose="020B0604020202090204"/>
                          <a:ea typeface="Arial" panose="020B0604020202090204"/>
                        </a:rPr>
                        <a:t>30</a:t>
                      </a:r>
                      <a:endParaRPr lang="zh-TW" sz="1700">
                        <a:solidFill>
                          <a:srgbClr val="FF0000"/>
                        </a:solidFill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indent="101600">
                        <a:lnSpc>
                          <a:spcPts val="2090"/>
                        </a:lnSpc>
                      </a:pP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分）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39700">
                        <a:spcBef>
                          <a:spcPts val="350"/>
                        </a:spcBef>
                      </a:pPr>
                      <a:r>
                        <a:rPr lang="zh-TW" sz="1700">
                          <a:latin typeface="FangSong"/>
                          <a:ea typeface="FangSong"/>
                        </a:rPr>
                        <a:t>经济效益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 vMerge="1">
                  <a:tcPr marL="0" marR="0" marT="0" marB="0"/>
                </a:tc>
                <a:tc row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210"/>
                        </a:lnSpc>
                      </a:pP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保持总分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Arial" panose="020B0604020202090204"/>
                          <a:ea typeface="Arial" panose="020B0604020202090204"/>
                        </a:rPr>
                        <a:t>30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分即 可。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20"/>
                        </a:lnSpc>
                      </a:pP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定性指标按照完成程度， 火区间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Arial" panose="020B0604020202090204"/>
                          <a:ea typeface="Arial" panose="020B0604020202090204"/>
                        </a:rPr>
                        <a:t>100%-80%（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含）、 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Arial" panose="020B0604020202090204"/>
                          <a:ea typeface="Arial" panose="020B0604020202090204"/>
                        </a:rPr>
                        <a:t>80%-60%（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含）、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Arial" panose="020B0604020202090204"/>
                          <a:ea typeface="Arial" panose="020B0604020202090204"/>
                        </a:rPr>
                        <a:t>60%-0%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合理确定分值，自己 决定得分。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</a:tr>
              <a:tr h="43586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39700">
                        <a:spcBef>
                          <a:spcPts val="350"/>
                        </a:spcBef>
                      </a:pPr>
                      <a:r>
                        <a:rPr lang="zh-TW" sz="1700">
                          <a:latin typeface="FangSong"/>
                          <a:ea typeface="FangSong"/>
                        </a:rPr>
                        <a:t>社会效益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</a:tr>
              <a:tr h="43586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39700">
                        <a:spcBef>
                          <a:spcPts val="350"/>
                        </a:spcBef>
                      </a:pPr>
                      <a:r>
                        <a:rPr lang="zh-TW" sz="1700">
                          <a:latin typeface="FangSong"/>
                          <a:ea typeface="FangSong"/>
                        </a:rPr>
                        <a:t>生态效益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</a:tr>
              <a:tr h="43586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420"/>
                        </a:spcBef>
                      </a:pPr>
                      <a:r>
                        <a:rPr lang="zh-TW" sz="1700">
                          <a:latin typeface="FangSong"/>
                          <a:ea typeface="FangSong"/>
                        </a:rPr>
                        <a:t>可持续影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</a:tr>
              <a:tr h="141732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00"/>
                        </a:lnSpc>
                        <a:spcAft>
                          <a:spcPts val="140"/>
                        </a:spcAft>
                      </a:pPr>
                      <a:r>
                        <a:rPr lang="zh-TW" sz="1700">
                          <a:latin typeface="FangSong"/>
                          <a:ea typeface="FangSong"/>
                        </a:rPr>
                        <a:t>满意 度指 标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  <a:p>
                      <a:pPr indent="0" algn="ctr">
                        <a:lnSpc>
                          <a:spcPct val="183000"/>
                        </a:lnSpc>
                      </a:pPr>
                      <a:r>
                        <a:rPr lang="zh-TW" sz="1000">
                          <a:solidFill>
                            <a:srgbClr val="FF0000"/>
                          </a:solidFill>
                          <a:latin typeface="Arial" panose="020B0604020202090204"/>
                          <a:ea typeface="Arial" panose="020B0604020202090204"/>
                        </a:rPr>
                        <a:t>（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10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  <a:p>
                      <a:pPr indent="101600"/>
                      <a:r>
                        <a:rPr lang="zh-TW" sz="12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分）</a:t>
                      </a:r>
                      <a:endParaRPr lang="zh-TW" sz="12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15"/>
                        </a:lnSpc>
                      </a:pPr>
                      <a:r>
                        <a:rPr lang="zh-TW" sz="1700">
                          <a:latin typeface="FangSong"/>
                          <a:ea typeface="FangSong"/>
                        </a:rPr>
                        <a:t>服务对象满 意度指标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满意度一般用大于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  <a:p>
                      <a:pPr indent="0" algn="ctr"/>
                      <a:r>
                        <a:rPr lang="zh-TW" sz="1700">
                          <a:solidFill>
                            <a:srgbClr val="FF0000"/>
                          </a:solidFill>
                          <a:latin typeface="Arial" panose="020B0604020202090204"/>
                          <a:ea typeface="Arial" panose="020B0604020202090204"/>
                        </a:rPr>
                        <a:t>XX%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来表示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85"/>
                        </a:lnSpc>
                      </a:pP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保持总分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Arial" panose="020B0604020202090204"/>
                          <a:ea typeface="Arial" panose="020B0604020202090204"/>
                        </a:rPr>
                        <a:t>10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分即 可。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15"/>
                        </a:lnSpc>
                      </a:pP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得分</a:t>
                      </a:r>
                      <a:r>
                        <a:rPr lang="zh-TW" sz="20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二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实际满意度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指标 满意度</a:t>
                      </a:r>
                      <a:r>
                        <a:rPr lang="en-US" sz="1700">
                          <a:solidFill>
                            <a:srgbClr val="FF0000"/>
                          </a:solidFill>
                          <a:latin typeface="Arial" panose="020B0604020202090204"/>
                        </a:rPr>
                        <a:t>*1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Arial" panose="020B0604020202090204"/>
                          <a:ea typeface="Arial" panose="020B0604020202090204"/>
                        </a:rPr>
                        <a:t>0</a:t>
                      </a:r>
                      <a:r>
                        <a:rPr lang="zh-TW" sz="1700">
                          <a:solidFill>
                            <a:srgbClr val="FF0000"/>
                          </a:solidFill>
                          <a:latin typeface="FangSong"/>
                          <a:ea typeface="FangSong"/>
                        </a:rPr>
                        <a:t>分</a:t>
                      </a:r>
                      <a:endParaRPr lang="zh-TW" sz="1700">
                        <a:solidFill>
                          <a:srgbClr val="FF0000"/>
                        </a:solidFill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</a:tr>
              <a:tr h="429768">
                <a:tc>
                  <a:txBody>
                    <a:bodyPr>
                      <a:spAutoFit/>
                    </a:bodyPr>
                    <a:p>
                      <a:pPr indent="0" algn="ctr">
                        <a:spcBef>
                          <a:spcPts val="350"/>
                        </a:spcBef>
                      </a:pPr>
                      <a:r>
                        <a:rPr lang="zh-TW" sz="1700">
                          <a:latin typeface="FangSong"/>
                          <a:ea typeface="FangSong"/>
                        </a:rPr>
                        <a:t>总分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700">
                          <a:latin typeface="FangSong"/>
                          <a:ea typeface="FangSong"/>
                        </a:rPr>
                        <a:t>100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700">
                          <a:latin typeface="FangSong"/>
                          <a:ea typeface="FangSong"/>
                        </a:rPr>
                        <a:t>（以上分值求和）</a:t>
                      </a:r>
                      <a:endParaRPr lang="zh-TW" sz="17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8976" y="5413248"/>
            <a:ext cx="573024" cy="917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128"/>
            <a:ext cx="588264" cy="9204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24712" y="252984"/>
            <a:ext cx="926592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800">
                <a:latin typeface="宋体"/>
                <a:ea typeface="宋体"/>
              </a:rPr>
              <a:t>项目名称</a:t>
            </a:r>
            <a:endParaRPr lang="zh-TW" sz="1800">
              <a:latin typeface="宋体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0760" y="259080"/>
            <a:ext cx="908304" cy="2438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800">
                <a:latin typeface="Arial" panose="020B0604020202090204"/>
                <a:ea typeface="Arial" panose="020B0604020202090204"/>
              </a:rPr>
              <a:t>XXX</a:t>
            </a:r>
            <a:r>
              <a:rPr lang="zh-TW" sz="1800">
                <a:latin typeface="宋体"/>
                <a:ea typeface="宋体"/>
              </a:rPr>
              <a:t>项目</a:t>
            </a:r>
            <a:endParaRPr lang="zh-TW" sz="1800">
              <a:latin typeface="宋体"/>
              <a:ea typeface="宋体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90600" y="679704"/>
          <a:ext cx="9948672" cy="5745480"/>
        </p:xfrm>
        <a:graphic>
          <a:graphicData uri="http://schemas.openxmlformats.org/drawingml/2006/table">
            <a:tbl>
              <a:tblPr/>
              <a:tblGrid>
                <a:gridCol w="420624"/>
                <a:gridCol w="771144"/>
                <a:gridCol w="1703832"/>
                <a:gridCol w="1243584"/>
                <a:gridCol w="1219200"/>
                <a:gridCol w="1264920"/>
                <a:gridCol w="813816"/>
                <a:gridCol w="1139952"/>
                <a:gridCol w="1371600"/>
              </a:tblGrid>
              <a:tr h="576072">
                <a:tc gridSpan="2">
                  <a:txBody>
                    <a:bodyPr>
                      <a:spAutoFit/>
                    </a:bodyPr>
                    <a:p>
                      <a:pPr indent="139700"/>
                      <a:r>
                        <a:rPr lang="zh-TW" sz="1800">
                          <a:latin typeface="宋体"/>
                          <a:ea typeface="宋体"/>
                        </a:rPr>
                        <a:t>主管部门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XXX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局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实施单位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XXX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局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569976">
                <a:tc rowSpan="5" grid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8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项目资金 （万元）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5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宋体"/>
                          <a:ea typeface="宋体"/>
                        </a:rPr>
                        <a:t>年初预算数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全年预算数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宋体"/>
                          <a:ea typeface="宋体"/>
                        </a:rPr>
                        <a:t>全年执行数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分值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执行率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得分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573024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宋体"/>
                          <a:ea typeface="宋体"/>
                        </a:rPr>
                        <a:t>年度资金总额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 b="1">
                          <a:latin typeface="宋体"/>
                        </a:rPr>
                        <a:t>1032.36</a:t>
                      </a:r>
                      <a:endParaRPr lang="en-US" sz="1800" b="1"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 b="1">
                          <a:latin typeface="宋体"/>
                          <a:ea typeface="宋体"/>
                        </a:rPr>
                        <a:t>1300</a:t>
                      </a:r>
                      <a:endParaRPr lang="zh-TW" sz="1800" b="1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 b="1">
                          <a:latin typeface="宋体"/>
                          <a:ea typeface="宋体"/>
                        </a:rPr>
                        <a:t>1100</a:t>
                      </a:r>
                      <a:endParaRPr lang="zh-TW" sz="1800" b="1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10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宋体"/>
                        </a:rPr>
                        <a:t>84. 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62%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宋体"/>
                        </a:rPr>
                        <a:t>8. 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46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606552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其中：当年财政 拨款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 b="1">
                          <a:latin typeface="宋体"/>
                        </a:rPr>
                        <a:t>1032.36</a:t>
                      </a:r>
                      <a:endParaRPr lang="en-US" sz="1800" b="1"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 b="1">
                          <a:latin typeface="宋体"/>
                          <a:ea typeface="宋体"/>
                        </a:rPr>
                        <a:t>1300</a:t>
                      </a:r>
                      <a:endParaRPr lang="zh-TW" sz="1800" b="1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 b="1">
                          <a:latin typeface="宋体"/>
                          <a:ea typeface="宋体"/>
                        </a:rPr>
                        <a:t>1100</a:t>
                      </a:r>
                      <a:endParaRPr lang="zh-TW" sz="1800" b="1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—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 baseline="-25000">
                          <a:latin typeface="Arial" panose="020B0604020202090204"/>
                          <a:ea typeface="Arial" panose="020B0604020202090204"/>
                        </a:rPr>
                        <a:t>—</a:t>
                      </a:r>
                      <a:endParaRPr lang="zh-TW" sz="1200" baseline="-250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</a:tr>
              <a:tr h="606552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421005" indent="0">
                        <a:lnSpc>
                          <a:spcPts val="211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上年结转资 金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0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0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0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—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 baseline="-25000">
                          <a:latin typeface="Arial" panose="020B0604020202090204"/>
                          <a:ea typeface="Arial" panose="020B0604020202090204"/>
                        </a:rPr>
                        <a:t>—</a:t>
                      </a:r>
                      <a:endParaRPr lang="zh-TW" sz="1200" baseline="-250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</a:tr>
              <a:tr h="573024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57200"/>
                      <a:r>
                        <a:rPr lang="zh-TW" sz="1800">
                          <a:latin typeface="宋体"/>
                          <a:ea typeface="宋体"/>
                        </a:rPr>
                        <a:t>其他资金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0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0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0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 baseline="-25000">
                          <a:latin typeface="Arial" panose="020B0604020202090204"/>
                          <a:ea typeface="Arial" panose="020B0604020202090204"/>
                        </a:rPr>
                        <a:t>—</a:t>
                      </a:r>
                      <a:endParaRPr lang="zh-TW" sz="1200" baseline="-250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 baseline="-25000">
                          <a:latin typeface="Arial" panose="020B0604020202090204"/>
                          <a:ea typeface="Arial" panose="020B0604020202090204"/>
                        </a:rPr>
                        <a:t>—</a:t>
                      </a:r>
                      <a:endParaRPr lang="zh-TW" sz="1200" baseline="-250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</a:tr>
              <a:tr h="371856">
                <a:tc row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700">
                          <a:latin typeface="MingLiU"/>
                          <a:ea typeface="MingLiU"/>
                        </a:rPr>
                        <a:t>年度总体目标</a:t>
                      </a:r>
                      <a:endParaRPr lang="zh-TW" sz="17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预期目标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实际完成情况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868424">
                <a:tc v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>
                        <a:lnSpc>
                          <a:spcPts val="217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目标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：治理的车行道井盖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1620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座、车行道雨水 篦子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1119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座、人行道井盖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3168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座。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217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目标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：整治费用标准：车行道井盖为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2300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元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座、 车行道雨水篦子为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800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元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座、人行道井盖为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1800 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元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座。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>
                        <a:lnSpc>
                          <a:spcPts val="217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目标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：治理的车行道井盖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1200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座、车行道雨 水篦子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1300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座、人行道井盖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3168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座。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217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目标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：整治费用标准：车行道井盖为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2200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元 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座、车行道雨水篦子为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750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元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座、人行道井 盖为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1750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元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座。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8976" y="5413248"/>
            <a:ext cx="573024" cy="917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082040" y="627888"/>
          <a:ext cx="9948672" cy="5544312"/>
        </p:xfrm>
        <a:graphic>
          <a:graphicData uri="http://schemas.openxmlformats.org/drawingml/2006/table">
            <a:tbl>
              <a:tblPr/>
              <a:tblGrid>
                <a:gridCol w="420624"/>
                <a:gridCol w="771144"/>
                <a:gridCol w="1176528"/>
                <a:gridCol w="1770888"/>
                <a:gridCol w="1219200"/>
                <a:gridCol w="1264920"/>
                <a:gridCol w="813816"/>
                <a:gridCol w="1139952"/>
                <a:gridCol w="1371600"/>
              </a:tblGrid>
              <a:tr h="914400">
                <a:tc rowSpan="6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700">
                          <a:latin typeface="MingLiU"/>
                          <a:ea typeface="MingLiU"/>
                        </a:rPr>
                        <a:t>绩效指标</a:t>
                      </a:r>
                      <a:endParaRPr lang="zh-TW" sz="17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一級指 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1800">
                          <a:latin typeface="宋体"/>
                          <a:ea typeface="宋体"/>
                        </a:rPr>
                        <a:t>二级指标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三级指标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年度 指标值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实际 完成值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700">
                          <a:latin typeface="MingLiU"/>
                          <a:ea typeface="MingLiU"/>
                        </a:rPr>
                        <a:t>分值</a:t>
                      </a:r>
                      <a:endParaRPr lang="zh-TW" sz="17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700">
                          <a:latin typeface="MingLiU"/>
                          <a:ea typeface="MingLiU"/>
                        </a:rPr>
                        <a:t>得分</a:t>
                      </a:r>
                      <a:endParaRPr lang="zh-TW" sz="17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5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偏差原因分 析及改进措 施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1481328">
                <a:tc vMerge="1">
                  <a:tcPr marL="0" marR="0" marT="0" marB="0"/>
                </a:tc>
                <a:tc rowSpan="5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产出指 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（50 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分）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1800">
                          <a:latin typeface="宋体"/>
                          <a:ea typeface="宋体"/>
                        </a:rPr>
                        <a:t>数量指标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8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1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：车行道井 </a:t>
                      </a:r>
                      <a:r>
                        <a:rPr lang="zh-TW" sz="1800" u="sng">
                          <a:latin typeface="宋体"/>
                          <a:ea typeface="宋体"/>
                        </a:rPr>
                        <a:t>盖</a:t>
                      </a:r>
                      <a:endParaRPr lang="zh-TW" sz="1800" u="sng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=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1620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1200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7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7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项目调整，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删掉掉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XXX</a:t>
                      </a:r>
                      <a:endParaRPr lang="zh-TW" sz="1800"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条路，工程 量减少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91135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33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2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：车行道雨 水篦子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= 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1119 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1300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21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项目调整， 增加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XX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路工 程。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63703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8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3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：人行道井 盖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= 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3168 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3168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100"/>
                    </a:p>
                  </a:txBody>
                  <a:tcPr marL="0" marR="0" marT="0" marB="0"/>
                </a:tc>
              </a:tr>
              <a:tr h="682752">
                <a:tc vMerge="1">
                  <a:tcPr marL="0" marR="0" marT="0" marB="0"/>
                </a:tc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1800">
                          <a:latin typeface="宋体"/>
                          <a:ea typeface="宋体"/>
                        </a:rPr>
                        <a:t>质量指标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1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：竣工验收 达标率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100.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00%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100%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300"/>
                    </a:p>
                  </a:txBody>
                  <a:tcPr marL="0" marR="0" marT="0" marB="0"/>
                </a:tc>
              </a:tr>
              <a:tr h="91744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25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2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：工程安全 事故发生率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0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0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4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31392" y="402336"/>
            <a:ext cx="5041392" cy="502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700">
                <a:latin typeface="Arial" panose="020B0604020202090204"/>
                <a:ea typeface="Arial" panose="020B0604020202090204"/>
              </a:rPr>
              <a:t>3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事前评估的主要内容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9200" y="1786128"/>
            <a:ext cx="7784592" cy="2368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3100">
                <a:latin typeface="MingLiU"/>
                <a:ea typeface="MingLiU"/>
              </a:rPr>
              <a:t>① 项目政策立项实施的</a:t>
            </a:r>
            <a:r>
              <a:rPr lang="zh-TW" sz="3100">
                <a:solidFill>
                  <a:srgbClr val="FF0000"/>
                </a:solidFill>
                <a:latin typeface="MingLiU"/>
                <a:ea typeface="MingLiU"/>
              </a:rPr>
              <a:t>必要性</a:t>
            </a:r>
            <a:r>
              <a:rPr lang="zh-TW" sz="3100">
                <a:latin typeface="MingLiU"/>
                <a:ea typeface="MingLiU"/>
              </a:rPr>
              <a:t>和投入</a:t>
            </a:r>
            <a:r>
              <a:rPr lang="zh-TW" sz="3100">
                <a:solidFill>
                  <a:srgbClr val="FF0000"/>
                </a:solidFill>
                <a:latin typeface="MingLiU"/>
                <a:ea typeface="MingLiU"/>
              </a:rPr>
              <a:t>经济性</a:t>
            </a:r>
            <a:endParaRPr lang="zh-TW" sz="3100">
              <a:solidFill>
                <a:srgbClr val="FF0000"/>
              </a:solidFill>
              <a:latin typeface="MingLiU"/>
              <a:ea typeface="MingLiU"/>
            </a:endParaRPr>
          </a:p>
          <a:p>
            <a:pPr indent="0"/>
            <a:r>
              <a:rPr lang="zh-TW" sz="3100">
                <a:latin typeface="MingLiU"/>
                <a:ea typeface="MingLiU"/>
              </a:rPr>
              <a:t>② 项目政策实施方案的</a:t>
            </a:r>
            <a:r>
              <a:rPr lang="zh-TW" sz="3100">
                <a:solidFill>
                  <a:srgbClr val="FF0000"/>
                </a:solidFill>
                <a:latin typeface="MingLiU"/>
                <a:ea typeface="MingLiU"/>
              </a:rPr>
              <a:t>可行性</a:t>
            </a:r>
            <a:endParaRPr lang="zh-TW" sz="3100">
              <a:solidFill>
                <a:srgbClr val="FF0000"/>
              </a:solidFill>
              <a:latin typeface="MingLiU"/>
              <a:ea typeface="MingLiU"/>
            </a:endParaRPr>
          </a:p>
          <a:p>
            <a:pPr indent="0"/>
            <a:r>
              <a:rPr lang="zh-TW" sz="3100">
                <a:latin typeface="MingLiU"/>
                <a:ea typeface="MingLiU"/>
              </a:rPr>
              <a:t>③ 项目政策绩效</a:t>
            </a:r>
            <a:r>
              <a:rPr lang="zh-TW" sz="3100">
                <a:solidFill>
                  <a:srgbClr val="FF0000"/>
                </a:solidFill>
                <a:latin typeface="MingLiU"/>
                <a:ea typeface="MingLiU"/>
              </a:rPr>
              <a:t>目标合理性</a:t>
            </a:r>
            <a:endParaRPr lang="zh-TW" sz="3100">
              <a:solidFill>
                <a:srgbClr val="FF0000"/>
              </a:solidFill>
              <a:latin typeface="MingLiU"/>
              <a:ea typeface="MingLiU"/>
            </a:endParaRPr>
          </a:p>
          <a:p>
            <a:pPr indent="0"/>
            <a:r>
              <a:rPr lang="zh-TW" sz="3100">
                <a:solidFill>
                  <a:srgbClr val="FF0000"/>
                </a:solidFill>
                <a:latin typeface="MingLiU"/>
                <a:ea typeface="MingLiU"/>
              </a:rPr>
              <a:t>④ </a:t>
            </a:r>
            <a:r>
              <a:rPr lang="zh-TW" sz="3100">
                <a:solidFill>
                  <a:srgbClr val="960506"/>
                </a:solidFill>
                <a:latin typeface="MingLiU"/>
                <a:ea typeface="MingLiU"/>
              </a:rPr>
              <a:t>财政支</a:t>
            </a:r>
            <a:r>
              <a:rPr lang="zh-TW" sz="3100">
                <a:latin typeface="MingLiU"/>
                <a:ea typeface="MingLiU"/>
              </a:rPr>
              <a:t>持方式</a:t>
            </a:r>
            <a:r>
              <a:rPr lang="zh-TW" sz="3100">
                <a:solidFill>
                  <a:srgbClr val="FF0000"/>
                </a:solidFill>
                <a:latin typeface="MingLiU"/>
                <a:ea typeface="MingLiU"/>
              </a:rPr>
              <a:t>科学性</a:t>
            </a:r>
            <a:endParaRPr lang="zh-TW" sz="3100">
              <a:solidFill>
                <a:srgbClr val="FF0000"/>
              </a:solidFill>
              <a:latin typeface="MingLiU"/>
              <a:ea typeface="MingLiU"/>
            </a:endParaRPr>
          </a:p>
          <a:p>
            <a:pPr indent="0"/>
            <a:r>
              <a:rPr lang="zh-TW" sz="3100">
                <a:latin typeface="MingLiU"/>
                <a:ea typeface="MingLiU"/>
              </a:rPr>
              <a:t>⑤ 项目</a:t>
            </a:r>
            <a:r>
              <a:rPr lang="zh-TW" sz="3100">
                <a:solidFill>
                  <a:srgbClr val="490303"/>
                </a:solidFill>
                <a:latin typeface="MingLiU"/>
                <a:ea typeface="MingLiU"/>
              </a:rPr>
              <a:t>政策预</a:t>
            </a:r>
            <a:r>
              <a:rPr lang="zh-TW" sz="3100">
                <a:latin typeface="MingLiU"/>
                <a:ea typeface="MingLiU"/>
              </a:rPr>
              <a:t>算编制</a:t>
            </a:r>
            <a:r>
              <a:rPr lang="zh-TW" sz="3100">
                <a:solidFill>
                  <a:srgbClr val="FF0000"/>
                </a:solidFill>
                <a:latin typeface="MingLiU"/>
                <a:ea typeface="MingLiU"/>
              </a:rPr>
              <a:t>合理性</a:t>
            </a:r>
            <a:endParaRPr lang="zh-TW" sz="3100">
              <a:solidFill>
                <a:srgbClr val="FF0000"/>
              </a:solidFill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5196840"/>
            <a:ext cx="694944" cy="1652016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64208" y="758952"/>
          <a:ext cx="9479280" cy="5068824"/>
        </p:xfrm>
        <a:graphic>
          <a:graphicData uri="http://schemas.openxmlformats.org/drawingml/2006/table">
            <a:tbl>
              <a:tblPr/>
              <a:tblGrid>
                <a:gridCol w="722376"/>
                <a:gridCol w="1121664"/>
                <a:gridCol w="1828800"/>
                <a:gridCol w="1219200"/>
                <a:gridCol w="1264920"/>
                <a:gridCol w="810768"/>
                <a:gridCol w="1143000"/>
                <a:gridCol w="1368552"/>
              </a:tblGrid>
              <a:tr h="704088">
                <a:tc rowSpan="5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产出指 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（50 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分）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时效指标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1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：建设周期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&lt;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12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月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10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个月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400"/>
                    </a:p>
                  </a:txBody>
                  <a:tcPr marL="0" marR="0" marT="0" marB="0"/>
                </a:tc>
              </a:tr>
              <a:tr h="75895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28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2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：整治完工 及时率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</a:t>
                      </a:r>
                      <a:r>
                        <a:rPr lang="en-US" sz="1800" b="1">
                          <a:latin typeface="宋体"/>
                        </a:rPr>
                        <a:t>85%</a:t>
                      </a:r>
                      <a:endParaRPr lang="en-US" sz="1800" b="1"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95%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600"/>
                    </a:p>
                  </a:txBody>
                  <a:tcPr marL="0" marR="0" marT="0" marB="0"/>
                </a:tc>
              </a:tr>
              <a:tr h="1011936">
                <a:tc vMerge="1"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成本指标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23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1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：车行道井 盖整治费用标准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&lt;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2300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元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/</a:t>
                      </a:r>
                      <a:endParaRPr lang="zh-TW" sz="1800" b="1">
                        <a:latin typeface="宋体"/>
                        <a:ea typeface="宋体"/>
                      </a:endParaRPr>
                    </a:p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座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2200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元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</a:tr>
              <a:tr h="132588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2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：车行道雨 水篦子整治费用 标准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&lt;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800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元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/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750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元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6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6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6300"/>
                    </a:p>
                  </a:txBody>
                  <a:tcPr marL="0" marR="0" marT="0" marB="0"/>
                </a:tc>
              </a:tr>
              <a:tr h="126796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3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3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：人行道井 盖整治费用标准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&lt;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1800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元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/</a:t>
                      </a:r>
                      <a:endParaRPr lang="zh-TW" sz="1800" b="1">
                        <a:latin typeface="宋体"/>
                        <a:ea typeface="宋体"/>
                      </a:endParaRPr>
                    </a:p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座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1750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元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座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6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6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60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286256" y="2737104"/>
            <a:ext cx="246888" cy="1069848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/>
            <a:r>
              <a:rPr lang="zh-TW" sz="1700">
                <a:latin typeface="MingLiU"/>
                <a:ea typeface="MingLiU"/>
              </a:rPr>
              <a:t>绩效指标</a:t>
            </a:r>
            <a:endParaRPr lang="zh-TW" sz="17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8976" y="5413248"/>
            <a:ext cx="573024" cy="917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97864" y="295656"/>
          <a:ext cx="9985248" cy="6074664"/>
        </p:xfrm>
        <a:graphic>
          <a:graphicData uri="http://schemas.openxmlformats.org/drawingml/2006/table">
            <a:tbl>
              <a:tblPr/>
              <a:tblGrid>
                <a:gridCol w="420624"/>
                <a:gridCol w="774192"/>
                <a:gridCol w="1213104"/>
                <a:gridCol w="1746504"/>
                <a:gridCol w="1222248"/>
                <a:gridCol w="1271016"/>
                <a:gridCol w="816864"/>
                <a:gridCol w="1143000"/>
                <a:gridCol w="1377696"/>
              </a:tblGrid>
              <a:tr h="1725168">
                <a:tc rowSpan="5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700">
                          <a:latin typeface="MingLiU"/>
                          <a:ea typeface="MingLiU"/>
                        </a:rPr>
                        <a:t>绩效指标</a:t>
                      </a:r>
                      <a:endParaRPr lang="zh-TW" sz="17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row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40"/>
                        </a:lnSpc>
                        <a:spcAft>
                          <a:spcPts val="140"/>
                        </a:spcAft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效益指 标（</a:t>
                      </a: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30</a:t>
                      </a:r>
                      <a:endParaRPr lang="zh-TW" sz="1800"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indent="0" algn="ctr">
                        <a:lnSpc>
                          <a:spcPts val="204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分）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6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社会效益 指标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28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1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：提供就业 岗位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</a:t>
                      </a:r>
                      <a:r>
                        <a:rPr lang="en-US" sz="1800" b="1">
                          <a:latin typeface="宋体"/>
                        </a:rPr>
                        <a:t>50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个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65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个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8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7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（超过了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  <a:p>
                      <a:pPr indent="0" algn="ctr">
                        <a:lnSpc>
                          <a:spcPts val="2170"/>
                        </a:lnSpc>
                      </a:pPr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20%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） 增加了部分 道路，相应 增加了维护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  <a:p>
                      <a:pPr indent="0" algn="ctr">
                        <a:lnSpc>
                          <a:spcPts val="217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人员。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76200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25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2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：城市精细 精准管理水平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提高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8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达成预期指 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600"/>
                    </a:p>
                  </a:txBody>
                  <a:tcPr marL="0" marR="0" marT="0" marB="0"/>
                </a:tc>
              </a:tr>
              <a:tr h="76504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6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生态效益 指标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23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1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：改善道路 排水系统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改善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33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达成预期指 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700"/>
                    </a:p>
                  </a:txBody>
                  <a:tcPr marL="0" marR="0" marT="0" marB="0"/>
                </a:tc>
              </a:tr>
              <a:tr h="99974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3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可持续影 响指标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23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1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：窨井盖持 续使用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持续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部分达成预 期指标并具 有一定效果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800"/>
                    </a:p>
                  </a:txBody>
                  <a:tcPr marL="0" marR="0" marT="0" marB="0"/>
                </a:tc>
              </a:tr>
              <a:tr h="147828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6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满意度 指标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800">
                          <a:latin typeface="Arial" panose="020B0604020202090204"/>
                          <a:ea typeface="Arial" panose="020B0604020202090204"/>
                        </a:rPr>
                        <a:t>（10 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分）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75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服务对象 满意度 指标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28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指标</a:t>
                      </a:r>
                      <a:r>
                        <a:rPr lang="zh-TW" sz="1800" b="1">
                          <a:latin typeface="宋体"/>
                          <a:ea typeface="宋体"/>
                        </a:rPr>
                        <a:t>1</a:t>
                      </a:r>
                      <a:r>
                        <a:rPr lang="zh-TW" sz="1800">
                          <a:latin typeface="宋体"/>
                          <a:ea typeface="宋体"/>
                        </a:rPr>
                        <a:t>：群众满意 度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 b="1">
                          <a:latin typeface="宋体"/>
                          <a:ea typeface="宋体"/>
                        </a:rPr>
                        <a:t>&gt;90%</a:t>
                      </a:r>
                      <a:endParaRPr lang="zh-TW" sz="1800" b="1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81%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7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7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7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主要原因是 未做好围挡 和警示标志，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  <a:p>
                      <a:pPr indent="0" algn="ctr">
                        <a:lnSpc>
                          <a:spcPts val="2170"/>
                        </a:lnSpc>
                      </a:pPr>
                      <a:r>
                        <a:rPr lang="zh-TW" sz="1800">
                          <a:latin typeface="宋体"/>
                          <a:ea typeface="宋体"/>
                        </a:rPr>
                        <a:t>遭到群众投 诉。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344424">
                <a:tc gridSpan="6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宋体"/>
                          <a:ea typeface="宋体"/>
                        </a:rPr>
                        <a:t>总分</a:t>
                      </a:r>
                      <a:endParaRPr lang="zh-TW" sz="1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9312" y="5413248"/>
            <a:ext cx="932688" cy="14447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267968" y="106680"/>
          <a:ext cx="9991344" cy="6510528"/>
        </p:xfrm>
        <a:graphic>
          <a:graphicData uri="http://schemas.openxmlformats.org/drawingml/2006/table">
            <a:tbl>
              <a:tblPr/>
              <a:tblGrid>
                <a:gridCol w="1094232"/>
                <a:gridCol w="792480"/>
                <a:gridCol w="1386840"/>
                <a:gridCol w="1246632"/>
                <a:gridCol w="932688"/>
                <a:gridCol w="1097280"/>
                <a:gridCol w="1088136"/>
                <a:gridCol w="1091184"/>
                <a:gridCol w="1261872"/>
              </a:tblGrid>
              <a:tr h="277368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项目名称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7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培训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71272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主管部门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河南昭兀绩效评价咨询有</a:t>
                      </a:r>
                      <a:r>
                        <a:rPr lang="zh-CN" sz="1400">
                          <a:latin typeface="MingLiU"/>
                          <a:ea typeface="MingLiU"/>
                        </a:rPr>
                        <a:t>限公可</a:t>
                      </a:r>
                      <a:endParaRPr lang="zh-CN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实施单位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技术部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41960">
                <a:tc rowSpan="5" grid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70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项目资金 （万元）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5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77800"/>
                      <a:r>
                        <a:rPr lang="zh-TW" sz="1400">
                          <a:latin typeface="MingLiU"/>
                          <a:ea typeface="MingLiU"/>
                        </a:rPr>
                        <a:t>年初预算数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全年预算数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全年执行数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分值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执行率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得分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438912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年度资金总额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10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</a:tr>
              <a:tr h="484632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7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其中：当年财政 拨款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——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</a:tr>
              <a:tr h="484632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268605" indent="25400">
                        <a:lnSpc>
                          <a:spcPts val="165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上年结转资 金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——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</a:tr>
              <a:tr h="441960"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zh-TW" sz="1400">
                          <a:latin typeface="MingLiU"/>
                          <a:ea typeface="MingLiU"/>
                        </a:rPr>
                        <a:t>其他资金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 baseline="-25000">
                          <a:latin typeface="Courier New" panose="02070309020205020404"/>
                          <a:ea typeface="Courier New" panose="02070309020205020404"/>
                        </a:rPr>
                        <a:t>——</a:t>
                      </a:r>
                      <a:endParaRPr lang="zh-TW" sz="1200" baseline="-25000">
                        <a:latin typeface="Courier New" panose="02070309020205020404"/>
                        <a:ea typeface="Courier New" panose="020703090202050204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 baseline="-25000">
                          <a:latin typeface="Courier New" panose="02070309020205020404"/>
                          <a:ea typeface="Courier New" panose="02070309020205020404"/>
                        </a:rPr>
                        <a:t>——</a:t>
                      </a:r>
                      <a:endParaRPr lang="zh-TW" sz="1200" baseline="-25000">
                        <a:latin typeface="Courier New" panose="02070309020205020404"/>
                        <a:ea typeface="Courier New" panose="02070309020205020404"/>
                      </a:endParaRPr>
                    </a:p>
                  </a:txBody>
                  <a:tcPr marL="0" marR="0" marT="0" marB="0" anchor="ctr"/>
                </a:tc>
              </a:tr>
              <a:tr h="271272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670"/>
                        </a:lnSpc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年度 总体 目标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预期目标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实际完成情况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84632">
                <a:tc v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>
                        <a:lnSpc>
                          <a:spcPts val="158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举办一场绩效管理实操培训，提升政府部门的预算绩效 管理水平。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>
                        <a:lnSpc>
                          <a:spcPts val="165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成功举办了一场绩效管理实操培训，提升政府部门的预算 绩效管理水平。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633984">
                <a:tc rowSpan="6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绩效指标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一级指标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zh-TW" sz="1400">
                          <a:latin typeface="MingLiU"/>
                          <a:ea typeface="MingLiU"/>
                        </a:rPr>
                        <a:t>二级指标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zh-TW" sz="1400">
                          <a:latin typeface="MingLiU"/>
                          <a:ea typeface="MingLiU"/>
                        </a:rPr>
                        <a:t>三级指标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65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年度 指标值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6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实际 完成值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分 值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得 分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偏差原因分析 及改进措施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</a:tr>
              <a:tr h="271272">
                <a:tc vMerge="1">
                  <a:tcPr marL="0" marR="0" marT="0" marB="0"/>
                </a:tc>
                <a:tc rowSpan="5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产出指标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304800"/>
                      <a:r>
                        <a:rPr lang="zh-TW" sz="1400">
                          <a:latin typeface="MingLiU"/>
                          <a:ea typeface="MingLiU"/>
                        </a:rPr>
                        <a:t>数量指标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举办培训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场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7127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培训时长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&gt;6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小时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102108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zh-TW" sz="1400">
                          <a:latin typeface="MingLiU"/>
                          <a:ea typeface="MingLiU"/>
                        </a:rPr>
                        <a:t>质量指标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6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通过培训后掌 握绩效管理全 流程实操的人 数比例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PMingLiU"/>
                          <a:ea typeface="PMingLiU"/>
                        </a:rPr>
                        <a:t>&gt;50%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900"/>
                    </a:p>
                  </a:txBody>
                  <a:tcPr marL="0" marR="0" marT="0" marB="0"/>
                </a:tc>
              </a:tr>
              <a:tr h="27432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zh-TW" sz="1400">
                          <a:latin typeface="MingLiU"/>
                          <a:ea typeface="MingLiU"/>
                        </a:rPr>
                        <a:t>时效指标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完成时间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10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月</a:t>
                      </a: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28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日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44196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zh-TW" sz="1400">
                          <a:latin typeface="MingLiU"/>
                          <a:ea typeface="MingLiU"/>
                        </a:rPr>
                        <a:t>成本指标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spcAft>
                          <a:spcPts val="280"/>
                        </a:spcAft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项目总成本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77800"/>
                      <a:r>
                        <a:rPr lang="zh-TW" sz="850">
                          <a:latin typeface="Arial" panose="020B0604020202090204"/>
                          <a:ea typeface="Arial" panose="020B0604020202090204"/>
                        </a:rPr>
                        <a:t>-------/I---</a:t>
                      </a:r>
                      <a:r>
                        <a:rPr lang="en-US" sz="850">
                          <a:latin typeface="Arial" panose="020B0604020202090204"/>
                        </a:rPr>
                        <a:t>-</a:t>
                      </a:r>
                      <a:r>
                        <a:rPr lang="zh-TW" sz="850">
                          <a:latin typeface="Arial" panose="020B0604020202090204"/>
                          <a:ea typeface="Arial" panose="020B0604020202090204"/>
                        </a:rPr>
                        <a:t>---------</a:t>
                      </a:r>
                      <a:endParaRPr lang="zh-TW" sz="85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>
                        <a:spcAft>
                          <a:spcPts val="420"/>
                        </a:spcAft>
                      </a:pP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&lt;1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万元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ct val="90000"/>
                        </a:lnSpc>
                      </a:pPr>
                      <a:r>
                        <a:rPr lang="zh-TW" sz="1400">
                          <a:latin typeface="Arial" panose="020B0604020202090204"/>
                          <a:ea typeface="Arial" panose="020B0604020202090204"/>
                        </a:rPr>
                        <a:t>—</a:t>
                      </a:r>
                      <a:endParaRPr lang="zh-TW" sz="14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880" y="5413248"/>
            <a:ext cx="579120" cy="1030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255776" y="426720"/>
          <a:ext cx="9817608" cy="6013704"/>
        </p:xfrm>
        <a:graphic>
          <a:graphicData uri="http://schemas.openxmlformats.org/drawingml/2006/table">
            <a:tbl>
              <a:tblPr/>
              <a:tblGrid>
                <a:gridCol w="1094232"/>
                <a:gridCol w="1091184"/>
                <a:gridCol w="1088136"/>
                <a:gridCol w="1091184"/>
                <a:gridCol w="1088136"/>
                <a:gridCol w="1097280"/>
                <a:gridCol w="1088136"/>
                <a:gridCol w="1091184"/>
                <a:gridCol w="1088136"/>
              </a:tblGrid>
              <a:tr h="844296">
                <a:tc rowSpan="5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绩效指标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row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效益指标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70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经济效益指 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400">
                          <a:latin typeface="MingLiU"/>
                          <a:ea typeface="MingLiU"/>
                        </a:rPr>
                        <a:t>/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/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000"/>
                    </a:p>
                  </a:txBody>
                  <a:tcPr marL="0" marR="0" marT="0" marB="0"/>
                </a:tc>
              </a:tr>
              <a:tr h="176479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7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社会效益指 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67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提升预算单 位填报绩效 目标能力， 提升预算资 金使用效益。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大幅提升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8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400"/>
                    </a:p>
                  </a:txBody>
                  <a:tcPr marL="0" marR="0" marT="0" marB="0"/>
                </a:tc>
              </a:tr>
              <a:tr h="55168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7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生态效益指 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400">
                          <a:latin typeface="MingLiU"/>
                          <a:ea typeface="MingLiU"/>
                        </a:rPr>
                        <a:t>/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/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</a:tr>
              <a:tr h="112776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56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可持续影响 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7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持续提升预 算单位填报 绩效目标能 力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持续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5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5400"/>
                    </a:p>
                  </a:txBody>
                  <a:tcPr marL="0" marR="0" marT="0" marB="0"/>
                </a:tc>
              </a:tr>
              <a:tr h="79552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满意度指标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58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服务对象满 意度指标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6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参会人员满 意度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PMingLiU"/>
                          <a:ea typeface="PMingLiU"/>
                        </a:rPr>
                        <a:t>&gt;80%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800"/>
                    </a:p>
                  </a:txBody>
                  <a:tcPr marL="0" marR="0" marT="0" marB="0"/>
                </a:tc>
              </a:tr>
              <a:tr h="929640">
                <a:tc gridSpan="6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ngLiU"/>
                          <a:ea typeface="MingLiU"/>
                        </a:rPr>
                        <a:t>总分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100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4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44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93792"/>
            <a:ext cx="1078992" cy="16642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176" y="5413248"/>
            <a:ext cx="4687824" cy="14447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72896" y="460248"/>
            <a:ext cx="9616440" cy="27736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3310"/>
              </a:lnSpc>
            </a:pPr>
            <a:r>
              <a:rPr lang="zh-TW" sz="2600" b="1">
                <a:latin typeface="Microsoft YaHei"/>
                <a:ea typeface="Microsoft YaHei"/>
              </a:rPr>
              <a:t>项目支出绩效自评总结报告 （参考提纲）</a:t>
            </a:r>
            <a:endParaRPr lang="zh-TW" sz="2600" b="1">
              <a:latin typeface="Microsoft YaHei"/>
              <a:ea typeface="Microsoft YaHei"/>
            </a:endParaRPr>
          </a:p>
          <a:p>
            <a:pPr indent="0"/>
            <a:r>
              <a:rPr lang="zh-CN" sz="2600" b="1">
                <a:latin typeface="Microsoft YaHei"/>
                <a:ea typeface="Microsoft YaHei"/>
              </a:rPr>
              <a:t>一、 </a:t>
            </a:r>
            <a:r>
              <a:rPr lang="zh-TW" sz="2600" b="1">
                <a:latin typeface="Microsoft YaHei"/>
                <a:ea typeface="Microsoft YaHei"/>
              </a:rPr>
              <a:t>项目支出基本情况</a:t>
            </a:r>
            <a:endParaRPr lang="zh-TW" sz="2600" b="1">
              <a:latin typeface="Microsoft YaHei"/>
              <a:ea typeface="Microsoft YaHei"/>
            </a:endParaRPr>
          </a:p>
          <a:p>
            <a:pPr indent="0">
              <a:lnSpc>
                <a:spcPts val="3230"/>
              </a:lnSpc>
            </a:pPr>
            <a:r>
              <a:rPr lang="zh-TW" sz="2600">
                <a:latin typeface="Microsoft YaHei"/>
                <a:ea typeface="Microsoft YaHei"/>
              </a:rPr>
              <a:t>包括本部门项目支出构成情况，总体预算和执行情况等。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CN" sz="2600" b="1">
                <a:latin typeface="Microsoft YaHei"/>
                <a:ea typeface="Microsoft YaHei"/>
              </a:rPr>
              <a:t>二、 </a:t>
            </a:r>
            <a:r>
              <a:rPr lang="zh-TW" sz="2600" b="1">
                <a:latin typeface="Microsoft YaHei"/>
                <a:ea typeface="Microsoft YaHei"/>
              </a:rPr>
              <a:t>绩效评价工作开展情况</a:t>
            </a:r>
            <a:endParaRPr lang="zh-TW" sz="2600" b="1">
              <a:latin typeface="Microsoft YaHei"/>
              <a:ea typeface="Microsoft YaHei"/>
            </a:endParaRPr>
          </a:p>
          <a:p>
            <a:pPr indent="0">
              <a:lnSpc>
                <a:spcPts val="3230"/>
              </a:lnSpc>
            </a:pPr>
            <a:r>
              <a:rPr lang="zh-TW" sz="2600">
                <a:latin typeface="Microsoft YaHei"/>
                <a:ea typeface="Microsoft YaHei"/>
              </a:rPr>
              <a:t>包括绩效自评覆盖情况，组织开展程序，责任单位和参与机构等。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CN" sz="2600" b="1">
                <a:latin typeface="Microsoft YaHei"/>
                <a:ea typeface="Microsoft YaHei"/>
              </a:rPr>
              <a:t>三、 </a:t>
            </a:r>
            <a:r>
              <a:rPr lang="zh-TW" sz="2600" b="1">
                <a:latin typeface="Microsoft YaHei"/>
                <a:ea typeface="Microsoft YaHei"/>
              </a:rPr>
              <a:t>绩效自评结果及分析</a:t>
            </a:r>
            <a:endParaRPr lang="zh-TW" sz="2600" b="1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2896" y="3300984"/>
            <a:ext cx="9973056" cy="7528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230"/>
              </a:lnSpc>
            </a:pPr>
            <a:r>
              <a:rPr lang="zh-TW" sz="2600">
                <a:latin typeface="Microsoft YaHei"/>
                <a:ea typeface="Microsoft YaHei"/>
              </a:rPr>
              <a:t>包括项目支出单位自评分数情况及分析，绩效指标完成情况及分析， 预算执行情况分析等，对绩效指标完成情况存在偏差（没有完成、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2896" y="4053840"/>
            <a:ext cx="5775960" cy="12131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230"/>
              </a:lnSpc>
            </a:pPr>
            <a:r>
              <a:rPr lang="zh-TW" sz="2600">
                <a:latin typeface="Microsoft YaHei"/>
                <a:ea typeface="Microsoft YaHei"/>
              </a:rPr>
              <a:t>超额完成）的，要分析原因。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CN" sz="2600" b="1">
                <a:latin typeface="Microsoft YaHei"/>
                <a:ea typeface="Microsoft YaHei"/>
              </a:rPr>
              <a:t>四、 </a:t>
            </a:r>
            <a:r>
              <a:rPr lang="zh-TW" sz="2600" b="1">
                <a:latin typeface="Microsoft YaHei"/>
                <a:ea typeface="Microsoft YaHei"/>
              </a:rPr>
              <a:t>自评发现的问题及整改措施</a:t>
            </a:r>
            <a:endParaRPr lang="zh-TW" sz="2600" b="1">
              <a:latin typeface="Microsoft YaHei"/>
              <a:ea typeface="Microsoft YaHei"/>
            </a:endParaRPr>
          </a:p>
          <a:p>
            <a:pPr indent="0"/>
            <a:r>
              <a:rPr lang="zh-CN" sz="2600" b="1">
                <a:latin typeface="Microsoft YaHei"/>
                <a:ea typeface="Microsoft YaHei"/>
              </a:rPr>
              <a:t>五、 </a:t>
            </a:r>
            <a:r>
              <a:rPr lang="zh-TW" sz="2600" b="1">
                <a:latin typeface="Microsoft YaHei"/>
                <a:ea typeface="Microsoft YaHei"/>
              </a:rPr>
              <a:t>绩效自评工作建议及预算安排建议</a:t>
            </a:r>
            <a:endParaRPr lang="zh-TW" sz="2600" b="1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2896" y="5266944"/>
            <a:ext cx="3739896" cy="4023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600" b="1">
                <a:latin typeface="Microsoft YaHei"/>
                <a:ea typeface="Microsoft YaHei"/>
              </a:rPr>
              <a:t>六、 </a:t>
            </a:r>
            <a:r>
              <a:rPr lang="zh-TW" sz="2600" b="1">
                <a:latin typeface="Microsoft YaHei"/>
                <a:ea typeface="Microsoft YaHei"/>
              </a:rPr>
              <a:t>其他需要说明的问题</a:t>
            </a:r>
            <a:endParaRPr lang="zh-TW" sz="2600" b="1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0400" y="1319784"/>
            <a:ext cx="185928" cy="201168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800">
                <a:solidFill>
                  <a:srgbClr val="FFFFFF"/>
                </a:solidFill>
                <a:latin typeface="宋体"/>
                <a:ea typeface="宋体"/>
              </a:rPr>
              <a:t>=</a:t>
            </a:r>
            <a:endParaRPr lang="zh-TW" sz="1800">
              <a:solidFill>
                <a:srgbClr val="FFFFFF"/>
              </a:solidFill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206752" y="2770632"/>
            <a:ext cx="9332976" cy="719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部门整体支出自评价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97280" y="213360"/>
          <a:ext cx="4389120" cy="6239256"/>
        </p:xfrm>
        <a:graphic>
          <a:graphicData uri="http://schemas.openxmlformats.org/drawingml/2006/table">
            <a:tbl>
              <a:tblPr/>
              <a:tblGrid>
                <a:gridCol w="249936"/>
                <a:gridCol w="478536"/>
                <a:gridCol w="963168"/>
                <a:gridCol w="755904"/>
                <a:gridCol w="362712"/>
                <a:gridCol w="377952"/>
                <a:gridCol w="457200"/>
                <a:gridCol w="259080"/>
                <a:gridCol w="484632"/>
              </a:tblGrid>
              <a:tr h="182880">
                <a:tc gridSpan="9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MingLiU"/>
                          <a:ea typeface="MingLiU"/>
                        </a:rPr>
                        <a:t>部门（单位）整体绩效自评表</a:t>
                      </a:r>
                      <a:endParaRPr lang="zh-TW" sz="8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79832">
                <a:tc gridSpan="9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（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2020</a:t>
                      </a:r>
                      <a:r>
                        <a:rPr lang="zh-TW" sz="800">
                          <a:latin typeface="宋体"/>
                          <a:ea typeface="宋体"/>
                        </a:rPr>
                        <a:t>年度）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01752">
                <a:tc grid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部门（单）名 称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7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04800">
                <a:tc rowSpan="4"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96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预算 执行 情况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部门预算总额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2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年初数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全年数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全年执 行数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分值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03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执行 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得分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179832">
                <a:tc vMerge="1">
                  <a:tcPr marL="0" marR="0" marT="0" marB="0"/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10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79832"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资金来源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zh-TW" sz="800">
                          <a:latin typeface="宋体"/>
                          <a:ea typeface="宋体"/>
                        </a:rPr>
                        <a:t>财政性资金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1798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其他资金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179832"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800">
                          <a:latin typeface="宋体"/>
                          <a:ea typeface="宋体"/>
                        </a:rPr>
                        <a:t>目标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MingLiU"/>
                          <a:ea typeface="MingLiU"/>
                        </a:rPr>
                        <a:t>预期目标</a:t>
                      </a:r>
                      <a:endParaRPr lang="zh-TW" sz="8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MingLiU"/>
                          <a:ea typeface="MingLiU"/>
                        </a:rPr>
                        <a:t>实际完成情况</a:t>
                      </a:r>
                      <a:endParaRPr lang="zh-TW" sz="8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82880">
                <a:tc rowSpan="4"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96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年度 履职 目标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目标名称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主要内容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目标完成情况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7983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目标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7983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目标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800">
                          <a:latin typeface="宋体"/>
                          <a:ea typeface="宋体"/>
                        </a:rPr>
                        <a:t>：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7983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79832">
                <a:tc rowSpan="4"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995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年度 主要 任务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任务名称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主要内容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任务完成情况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7983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任务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7983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任务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800">
                          <a:latin typeface="宋体"/>
                          <a:ea typeface="宋体"/>
                        </a:rPr>
                        <a:t>：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8288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01752"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96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一级 指标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二级指标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三级指标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指标值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指标说 明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935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实际完 成值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分值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得分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985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未完成原 因分析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</a:tr>
              <a:tr h="213360">
                <a:tc rowSpan="15"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96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投入 管理 指标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  <a:p>
                      <a:pPr indent="0" algn="just">
                        <a:lnSpc>
                          <a:spcPts val="96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（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30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indent="0" algn="just">
                        <a:lnSpc>
                          <a:spcPts val="96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分）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89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工作目标 管理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年度履职目标相关性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800">
                          <a:latin typeface="宋体"/>
                          <a:ea typeface="宋体"/>
                        </a:rPr>
                        <a:t>相关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18288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800">
                          <a:latin typeface="宋体"/>
                          <a:ea typeface="宋体"/>
                        </a:rPr>
                        <a:t>工作任务科学性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800">
                          <a:latin typeface="宋体"/>
                          <a:ea typeface="宋体"/>
                        </a:rPr>
                        <a:t>科学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8288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800">
                          <a:latin typeface="宋体"/>
                          <a:ea typeface="宋体"/>
                        </a:rPr>
                        <a:t>绩效指标合理性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800">
                          <a:latin typeface="宋体"/>
                          <a:ea typeface="宋体"/>
                        </a:rPr>
                        <a:t>合理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82880">
                <a:tc vMerge="1">
                  <a:tcPr marL="0" marR="0" marT="0" marB="0"/>
                </a:tc>
                <a:tc rowSpan="1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91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预算和财 务管理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800">
                          <a:latin typeface="宋体"/>
                          <a:ea typeface="宋体"/>
                        </a:rPr>
                        <a:t>预算编制完整性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完整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8288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800">
                          <a:latin typeface="宋体"/>
                          <a:ea typeface="宋体"/>
                        </a:rPr>
                        <a:t>专项资金细化率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8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&gt;90%</a:t>
                      </a:r>
                      <a:endParaRPr lang="zh-TW" sz="8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8288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zh-TW" sz="800">
                          <a:latin typeface="宋体"/>
                          <a:ea typeface="宋体"/>
                        </a:rPr>
                        <a:t>预算执行率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8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&gt;90%</a:t>
                      </a:r>
                      <a:endParaRPr lang="zh-TW" sz="8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798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zh-TW" sz="800">
                          <a:latin typeface="宋体"/>
                          <a:ea typeface="宋体"/>
                        </a:rPr>
                        <a:t>预算调整率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8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&lt;10%</a:t>
                      </a:r>
                      <a:endParaRPr lang="zh-TW" sz="8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798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zh-TW" sz="800">
                          <a:latin typeface="宋体"/>
                          <a:ea typeface="宋体"/>
                        </a:rPr>
                        <a:t>结转结余率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8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&lt;10%</a:t>
                      </a:r>
                      <a:endParaRPr lang="zh-TW" sz="8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21336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CN" sz="800">
                          <a:latin typeface="宋体"/>
                          <a:ea typeface="宋体"/>
                        </a:rPr>
                        <a:t>“三公</a:t>
                      </a:r>
                      <a:r>
                        <a:rPr lang="zh-TW" sz="800">
                          <a:latin typeface="宋体"/>
                          <a:ea typeface="宋体"/>
                        </a:rPr>
                        <a:t>经费”控制率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&lt;100%</a:t>
                      </a:r>
                      <a:endParaRPr lang="zh-TW" sz="8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18288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800">
                          <a:latin typeface="宋体"/>
                          <a:ea typeface="宋体"/>
                        </a:rPr>
                        <a:t>政府釆购执行率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8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&gt;90%</a:t>
                      </a:r>
                      <a:endParaRPr lang="zh-TW" sz="8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798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zh-TW" sz="800">
                          <a:latin typeface="宋体"/>
                          <a:ea typeface="宋体"/>
                        </a:rPr>
                        <a:t>决算真实性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800">
                          <a:latin typeface="宋体"/>
                          <a:ea typeface="宋体"/>
                        </a:rPr>
                        <a:t>真实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8592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800">
                          <a:latin typeface="宋体"/>
                          <a:ea typeface="宋体"/>
                        </a:rPr>
                        <a:t>资金使用合规性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800">
                          <a:latin typeface="宋体"/>
                          <a:ea typeface="宋体"/>
                        </a:rPr>
                        <a:t>合规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8288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800">
                          <a:latin typeface="宋体"/>
                          <a:ea typeface="宋体"/>
                        </a:rPr>
                        <a:t>管理制度健全性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800">
                          <a:latin typeface="宋体"/>
                          <a:ea typeface="宋体"/>
                        </a:rPr>
                        <a:t>健全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8288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预决算信息公开性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按时公开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8897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800">
                          <a:latin typeface="宋体"/>
                          <a:ea typeface="宋体"/>
                        </a:rPr>
                        <a:t>资产管理规范性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800">
                          <a:latin typeface="宋体"/>
                          <a:ea typeface="宋体"/>
                        </a:rPr>
                        <a:t>规范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348984" y="1877568"/>
          <a:ext cx="4584192" cy="3864864"/>
        </p:xfrm>
        <a:graphic>
          <a:graphicData uri="http://schemas.openxmlformats.org/drawingml/2006/table">
            <a:tbl>
              <a:tblPr/>
              <a:tblGrid>
                <a:gridCol w="262128"/>
                <a:gridCol w="256032"/>
                <a:gridCol w="1002792"/>
                <a:gridCol w="755904"/>
                <a:gridCol w="487680"/>
                <a:gridCol w="405384"/>
                <a:gridCol w="524256"/>
                <a:gridCol w="496824"/>
                <a:gridCol w="393192"/>
              </a:tblGrid>
              <a:tr h="216408">
                <a:tc rowSpan="4"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投入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管理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指标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（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30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分）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绩效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管理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39700"/>
                      <a:r>
                        <a:rPr lang="zh-TW" sz="800">
                          <a:latin typeface="宋体"/>
                          <a:ea typeface="宋体"/>
                        </a:rPr>
                        <a:t>绩效监控完成率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100%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21031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39700"/>
                      <a:r>
                        <a:rPr lang="zh-TW" sz="800">
                          <a:latin typeface="宋体"/>
                          <a:ea typeface="宋体"/>
                        </a:rPr>
                        <a:t>绩效自评完成率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100%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</a:tr>
              <a:tr h="24993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部门绩效评价完成率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100%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</a:tr>
              <a:tr h="21031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39700"/>
                      <a:r>
                        <a:rPr lang="zh-TW" sz="800">
                          <a:latin typeface="宋体"/>
                          <a:ea typeface="宋体"/>
                        </a:rPr>
                        <a:t>评价结果应用率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100%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</a:tr>
              <a:tr h="301752">
                <a:tc rowSpan="6">
                  <a:txBody>
                    <a:bodyPr>
                      <a:spAutoFit/>
                    </a:bodyPr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产出 指标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890"/>
                        </a:lnSpc>
                        <a:spcAft>
                          <a:spcPts val="140"/>
                        </a:spcAft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（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25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indent="0">
                        <a:lnSpc>
                          <a:spcPts val="89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分）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重点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工作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重点工作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800">
                          <a:latin typeface="宋体"/>
                          <a:ea typeface="宋体"/>
                        </a:rPr>
                        <a:t>计划完成率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100%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</a:tr>
              <a:tr h="24993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重点工作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800">
                          <a:latin typeface="宋体"/>
                          <a:ea typeface="宋体"/>
                        </a:rPr>
                        <a:t>计划完成率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100%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</a:tr>
              <a:tr h="30175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96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任务 完成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800">
                          <a:latin typeface="Arial" panose="020B0604020202090204"/>
                        </a:rPr>
                        <a:t>••••••</a:t>
                      </a:r>
                      <a:endParaRPr lang="en-US" sz="800">
                        <a:latin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</a:tr>
              <a:tr h="30175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96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履职 目标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年度工作目标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800">
                          <a:latin typeface="宋体"/>
                          <a:ea typeface="宋体"/>
                        </a:rPr>
                        <a:t>实现率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100%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</a:tr>
              <a:tr h="24993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年度工作目标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800">
                          <a:latin typeface="宋体"/>
                          <a:ea typeface="宋体"/>
                        </a:rPr>
                        <a:t>实现率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100%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200"/>
                    </a:p>
                  </a:txBody>
                  <a:tcPr marL="0" marR="0" marT="0" marB="0"/>
                </a:tc>
              </a:tr>
              <a:tr h="17983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实现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••••••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82880">
                <a:tc rowSpan="6"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效益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指标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  <a:p>
                      <a:pPr indent="0">
                        <a:spcAft>
                          <a:spcPts val="140"/>
                        </a:spcAft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（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35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分）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履职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800">
                          <a:latin typeface="宋体"/>
                          <a:ea typeface="宋体"/>
                        </a:rPr>
                        <a:t>效益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经济效益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/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42367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宋体"/>
                          <a:ea typeface="宋体"/>
                        </a:rPr>
                        <a:t>社会效益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完成</a:t>
                      </a:r>
                      <a:r>
                        <a:rPr lang="en-US" sz="800">
                          <a:latin typeface="Arial" panose="020B0604020202090204"/>
                        </a:rPr>
                        <a:t>xxx</a:t>
                      </a:r>
                      <a:r>
                        <a:rPr lang="zh-TW" sz="800">
                          <a:latin typeface="宋体"/>
                          <a:ea typeface="宋体"/>
                        </a:rPr>
                        <a:t>部门职 责，达到</a:t>
                      </a:r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XXX</a:t>
                      </a:r>
                      <a:r>
                        <a:rPr lang="zh-TW" sz="800">
                          <a:latin typeface="宋体"/>
                          <a:ea typeface="宋体"/>
                        </a:rPr>
                        <a:t>效 益。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100"/>
                    </a:p>
                  </a:txBody>
                  <a:tcPr marL="0" marR="0" marT="0" marB="0"/>
                </a:tc>
              </a:tr>
              <a:tr h="1798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••••••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210312">
                <a:tc vMerge="1"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>
                        <a:lnSpc>
                          <a:spcPts val="985"/>
                        </a:lnSpc>
                      </a:pPr>
                      <a:r>
                        <a:rPr lang="zh-TW" sz="800">
                          <a:latin typeface="宋体"/>
                          <a:ea typeface="宋体"/>
                        </a:rPr>
                        <a:t>满意 度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39700"/>
                      <a:r>
                        <a:rPr lang="zh-TW" sz="800">
                          <a:latin typeface="宋体"/>
                          <a:ea typeface="宋体"/>
                        </a:rPr>
                        <a:t>社会公众满意度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&gt;90%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</a:tr>
              <a:tr h="21031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39700"/>
                      <a:r>
                        <a:rPr lang="zh-TW" sz="800">
                          <a:latin typeface="宋体"/>
                          <a:ea typeface="宋体"/>
                        </a:rPr>
                        <a:t>服务对象满意度</a:t>
                      </a:r>
                      <a:endParaRPr lang="zh-TW" sz="8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&gt;90%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000"/>
                    </a:p>
                  </a:txBody>
                  <a:tcPr marL="0" marR="0" marT="0" marB="0"/>
                </a:tc>
              </a:tr>
              <a:tr h="18592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800">
                          <a:latin typeface="Arial" panose="020B0604020202090204"/>
                          <a:ea typeface="Arial" panose="020B0604020202090204"/>
                        </a:rPr>
                        <a:t>••••••</a:t>
                      </a:r>
                      <a:endParaRPr lang="zh-TW" sz="8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75944" y="445008"/>
            <a:ext cx="2273808" cy="381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800">
                <a:latin typeface="Microsoft YaHei"/>
                <a:ea typeface="Microsoft YaHei"/>
              </a:rPr>
              <a:t>部门自评要求:</a:t>
            </a:r>
            <a:endParaRPr lang="zh-TW" sz="28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91184" y="1298448"/>
            <a:ext cx="9860280" cy="3840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800" b="1">
                <a:latin typeface="Microsoft YaHei"/>
                <a:ea typeface="Microsoft YaHei"/>
              </a:rPr>
              <a:t>1・</a:t>
            </a:r>
            <a:r>
              <a:rPr lang="zh-TW" sz="2800">
                <a:latin typeface="Microsoft YaHei"/>
                <a:ea typeface="Microsoft YaHei"/>
              </a:rPr>
              <a:t>自评采取打分评价的形式，满分为</a:t>
            </a:r>
            <a:r>
              <a:rPr lang="zh-TW" sz="2800" b="1">
                <a:latin typeface="Microsoft YaHei"/>
                <a:ea typeface="Microsoft YaHei"/>
              </a:rPr>
              <a:t>100</a:t>
            </a:r>
            <a:r>
              <a:rPr lang="zh-TW" sz="2800">
                <a:latin typeface="Microsoft YaHei"/>
                <a:ea typeface="Microsoft YaHei"/>
              </a:rPr>
              <a:t>分，原则上一级指标分</a:t>
            </a:r>
            <a:endParaRPr lang="zh-TW" sz="28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2896" y="1725168"/>
            <a:ext cx="9765792" cy="807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215"/>
              </a:lnSpc>
            </a:pPr>
            <a:r>
              <a:rPr lang="zh-TW" sz="2800">
                <a:latin typeface="Microsoft YaHei"/>
                <a:ea typeface="Microsoft YaHei"/>
              </a:rPr>
              <a:t>值统一设置为：投入管理指标</a:t>
            </a:r>
            <a:r>
              <a:rPr lang="zh-TW" sz="2800" b="1">
                <a:latin typeface="Microsoft YaHei"/>
                <a:ea typeface="Microsoft YaHei"/>
              </a:rPr>
              <a:t>30</a:t>
            </a:r>
            <a:r>
              <a:rPr lang="zh-TW" sz="2800">
                <a:latin typeface="Microsoft YaHei"/>
                <a:ea typeface="Microsoft YaHei"/>
              </a:rPr>
              <a:t>分、产出指标</a:t>
            </a:r>
            <a:r>
              <a:rPr lang="zh-TW" sz="2800" b="1">
                <a:latin typeface="Microsoft YaHei"/>
                <a:ea typeface="Microsoft YaHei"/>
              </a:rPr>
              <a:t>25</a:t>
            </a:r>
            <a:r>
              <a:rPr lang="zh-TW" sz="2800">
                <a:latin typeface="Microsoft YaHei"/>
                <a:ea typeface="Microsoft YaHei"/>
              </a:rPr>
              <a:t>分、效益指标 </a:t>
            </a:r>
            <a:r>
              <a:rPr lang="zh-TW" sz="2800" b="1">
                <a:latin typeface="Microsoft YaHei"/>
                <a:ea typeface="Microsoft YaHei"/>
              </a:rPr>
              <a:t>35</a:t>
            </a:r>
            <a:r>
              <a:rPr lang="zh-TW" sz="2800">
                <a:latin typeface="Microsoft YaHei"/>
                <a:ea typeface="Microsoft YaHei"/>
              </a:rPr>
              <a:t>分、预算执行率</a:t>
            </a:r>
            <a:r>
              <a:rPr lang="zh-TW" sz="2800" b="1">
                <a:latin typeface="Microsoft YaHei"/>
                <a:ea typeface="Microsoft YaHei"/>
              </a:rPr>
              <a:t>10</a:t>
            </a:r>
            <a:r>
              <a:rPr lang="zh-TW" sz="2800">
                <a:latin typeface="Microsoft YaHei"/>
                <a:ea typeface="Microsoft YaHei"/>
              </a:rPr>
              <a:t>分。</a:t>
            </a:r>
            <a:endParaRPr lang="zh-TW" sz="28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2896" y="2999232"/>
            <a:ext cx="9948672" cy="8107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505"/>
              </a:lnSpc>
            </a:pPr>
            <a:r>
              <a:rPr lang="zh-TW" sz="2800" b="1">
                <a:latin typeface="Microsoft YaHei"/>
                <a:ea typeface="Microsoft YaHei"/>
              </a:rPr>
              <a:t>2</a:t>
            </a:r>
            <a:r>
              <a:rPr lang="zh-CN" sz="2800" b="1">
                <a:latin typeface="Microsoft YaHei"/>
                <a:ea typeface="Microsoft YaHei"/>
              </a:rPr>
              <a:t>.</a:t>
            </a:r>
            <a:r>
              <a:rPr lang="zh-CN" sz="2800">
                <a:latin typeface="Microsoft YaHei"/>
                <a:ea typeface="Microsoft YaHei"/>
              </a:rPr>
              <a:t>未完</a:t>
            </a:r>
            <a:r>
              <a:rPr lang="zh-TW" sz="2800">
                <a:latin typeface="Microsoft YaHei"/>
                <a:ea typeface="Microsoft YaHei"/>
              </a:rPr>
              <a:t>成原因分析：说明偏离目标、不能完成目标的原因及改进 措施。</a:t>
            </a:r>
            <a:endParaRPr lang="zh-TW" sz="28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2896" y="4285488"/>
            <a:ext cx="9982200" cy="2383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380"/>
              </a:lnSpc>
            </a:pPr>
            <a:r>
              <a:rPr lang="zh-TW" sz="2800" b="1">
                <a:latin typeface="Microsoft YaHei"/>
                <a:ea typeface="Microsoft YaHei"/>
              </a:rPr>
              <a:t>3 </a:t>
            </a:r>
            <a:r>
              <a:rPr lang="zh-CN" sz="2800" b="1">
                <a:latin typeface="Microsoft YaHei"/>
                <a:ea typeface="Microsoft YaHei"/>
              </a:rPr>
              <a:t>.</a:t>
            </a:r>
            <a:r>
              <a:rPr lang="zh-CN" sz="2800">
                <a:latin typeface="Microsoft YaHei"/>
                <a:ea typeface="Microsoft YaHei"/>
              </a:rPr>
              <a:t>定</a:t>
            </a:r>
            <a:r>
              <a:rPr lang="zh-TW" sz="2800">
                <a:latin typeface="Microsoft YaHei"/>
                <a:ea typeface="Microsoft YaHei"/>
              </a:rPr>
              <a:t>性指标根据指标完成情况分为达成预期指标、部分达成预期 指标并具有一定效果、未达成预期指标且效果较差三档，分别按 照该指标对应分值区间</a:t>
            </a:r>
            <a:r>
              <a:rPr lang="zh-TW" sz="2800" b="1">
                <a:latin typeface="Microsoft YaHei"/>
                <a:ea typeface="Microsoft YaHei"/>
              </a:rPr>
              <a:t>100</a:t>
            </a:r>
            <a:r>
              <a:rPr lang="zh-TW" sz="2800">
                <a:latin typeface="Microsoft YaHei"/>
                <a:ea typeface="Microsoft YaHei"/>
              </a:rPr>
              <a:t>%</a:t>
            </a:r>
            <a:r>
              <a:rPr lang="zh-TW" sz="2800" b="1">
                <a:latin typeface="Microsoft YaHei"/>
                <a:ea typeface="Microsoft YaHei"/>
              </a:rPr>
              <a:t>・80</a:t>
            </a:r>
            <a:r>
              <a:rPr lang="zh-TW" sz="2800">
                <a:latin typeface="Microsoft YaHei"/>
                <a:ea typeface="Microsoft YaHei"/>
              </a:rPr>
              <a:t>%</a:t>
            </a:r>
            <a:r>
              <a:rPr lang="zh-TW" sz="2800" b="1">
                <a:latin typeface="Microsoft YaHei"/>
                <a:ea typeface="Microsoft YaHei"/>
              </a:rPr>
              <a:t>（</a:t>
            </a:r>
            <a:r>
              <a:rPr lang="zh-TW" sz="2800">
                <a:latin typeface="Microsoft YaHei"/>
                <a:ea typeface="Microsoft YaHei"/>
              </a:rPr>
              <a:t>含</a:t>
            </a:r>
            <a:r>
              <a:rPr lang="zh-TW" sz="2800" b="1">
                <a:latin typeface="Microsoft YaHei"/>
                <a:ea typeface="Microsoft YaHei"/>
              </a:rPr>
              <a:t>）</a:t>
            </a:r>
            <a:r>
              <a:rPr lang="zh-TW" sz="2800">
                <a:latin typeface="Microsoft YaHei"/>
                <a:ea typeface="Microsoft YaHei"/>
              </a:rPr>
              <a:t>、</a:t>
            </a:r>
            <a:r>
              <a:rPr lang="zh-TW" sz="2800" b="1">
                <a:latin typeface="Microsoft YaHei"/>
                <a:ea typeface="Microsoft YaHei"/>
              </a:rPr>
              <a:t>80</a:t>
            </a:r>
            <a:r>
              <a:rPr lang="zh-TW" sz="2800">
                <a:latin typeface="Microsoft YaHei"/>
                <a:ea typeface="Microsoft YaHei"/>
              </a:rPr>
              <a:t>%</a:t>
            </a:r>
            <a:r>
              <a:rPr lang="zh-TW" sz="2800" b="1">
                <a:latin typeface="Microsoft YaHei"/>
                <a:ea typeface="Microsoft YaHei"/>
              </a:rPr>
              <a:t>・60</a:t>
            </a:r>
            <a:r>
              <a:rPr lang="zh-TW" sz="2800">
                <a:latin typeface="Microsoft YaHei"/>
                <a:ea typeface="Microsoft YaHei"/>
              </a:rPr>
              <a:t>%</a:t>
            </a:r>
            <a:r>
              <a:rPr lang="zh-TW" sz="2800" b="1">
                <a:latin typeface="Microsoft YaHei"/>
                <a:ea typeface="Microsoft YaHei"/>
              </a:rPr>
              <a:t>（</a:t>
            </a:r>
            <a:r>
              <a:rPr lang="zh-TW" sz="2800">
                <a:latin typeface="Microsoft YaHei"/>
                <a:ea typeface="Microsoft YaHei"/>
              </a:rPr>
              <a:t>含</a:t>
            </a:r>
            <a:r>
              <a:rPr lang="zh-TW" sz="2800" b="1">
                <a:latin typeface="Microsoft YaHei"/>
                <a:ea typeface="Microsoft YaHei"/>
              </a:rPr>
              <a:t>）</a:t>
            </a:r>
            <a:r>
              <a:rPr lang="zh-TW" sz="2800">
                <a:latin typeface="Microsoft YaHei"/>
                <a:ea typeface="Microsoft YaHei"/>
              </a:rPr>
              <a:t>、</a:t>
            </a:r>
            <a:r>
              <a:rPr lang="zh-TW" sz="2800" b="1">
                <a:latin typeface="Microsoft YaHei"/>
                <a:ea typeface="Microsoft YaHei"/>
              </a:rPr>
              <a:t>60</a:t>
            </a:r>
            <a:r>
              <a:rPr lang="zh-TW" sz="2800">
                <a:latin typeface="Microsoft YaHei"/>
                <a:ea typeface="Microsoft YaHei"/>
              </a:rPr>
              <a:t>%</a:t>
            </a:r>
            <a:r>
              <a:rPr lang="zh-TW" sz="2800" b="1">
                <a:latin typeface="Microsoft YaHei"/>
                <a:ea typeface="Microsoft YaHei"/>
              </a:rPr>
              <a:t>-0</a:t>
            </a:r>
            <a:r>
              <a:rPr lang="zh-TW" sz="2800">
                <a:latin typeface="Microsoft YaHei"/>
                <a:ea typeface="Microsoft YaHei"/>
              </a:rPr>
              <a:t>%合理确定分值。定量指标完成指标值的，记该指标所赋全部 分值；未完成的，按照完成值与指标值的比例计分。</a:t>
            </a:r>
            <a:endParaRPr lang="zh-TW" sz="2800">
              <a:latin typeface="Microsoft YaHei"/>
              <a:ea typeface="Microsoft YaHei"/>
            </a:endParaRPr>
          </a:p>
          <a:p>
            <a:pPr indent="0" algn="just"/>
            <a:endParaRPr lang="zh-TW" sz="1100" b="1">
              <a:solidFill>
                <a:srgbClr val="ED7D31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2880" y="5413248"/>
            <a:ext cx="579120" cy="9662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3184"/>
            <a:ext cx="414528" cy="9936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26864" y="198120"/>
            <a:ext cx="2679192" cy="512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350"/>
              </a:spcAft>
            </a:pPr>
            <a:r>
              <a:rPr lang="zh-TW" sz="1400" b="1">
                <a:latin typeface="Microsoft YaHei"/>
                <a:ea typeface="Microsoft YaHei"/>
              </a:rPr>
              <a:t>部门（单位）整体绩效自评表</a:t>
            </a:r>
            <a:endParaRPr lang="zh-TW" sz="1400" b="1">
              <a:latin typeface="Microsoft YaHei"/>
              <a:ea typeface="Microsoft YaHei"/>
            </a:endParaRPr>
          </a:p>
          <a:p>
            <a:pPr indent="0" algn="ctr"/>
            <a:r>
              <a:rPr lang="zh-TW" sz="1200">
                <a:latin typeface="宋体"/>
                <a:ea typeface="宋体"/>
              </a:rPr>
              <a:t>（</a:t>
            </a:r>
            <a:r>
              <a:rPr lang="zh-TW" sz="1300">
                <a:latin typeface="FangSong"/>
                <a:ea typeface="FangSong"/>
              </a:rPr>
              <a:t>2020</a:t>
            </a:r>
            <a:r>
              <a:rPr lang="zh-TW" sz="1200">
                <a:latin typeface="宋体"/>
                <a:ea typeface="宋体"/>
              </a:rPr>
              <a:t>年度）</a:t>
            </a:r>
            <a:endParaRPr lang="zh-TW" sz="1200">
              <a:latin typeface="宋体"/>
              <a:ea typeface="宋体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84632" y="768096"/>
          <a:ext cx="10957560" cy="5431536"/>
        </p:xfrm>
        <a:graphic>
          <a:graphicData uri="http://schemas.openxmlformats.org/drawingml/2006/table">
            <a:tbl>
              <a:tblPr/>
              <a:tblGrid>
                <a:gridCol w="1115568"/>
                <a:gridCol w="1103376"/>
                <a:gridCol w="1584960"/>
                <a:gridCol w="1103376"/>
                <a:gridCol w="1106424"/>
                <a:gridCol w="1100328"/>
                <a:gridCol w="1109472"/>
                <a:gridCol w="1362456"/>
                <a:gridCol w="1371600"/>
              </a:tblGrid>
              <a:tr h="310896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部门（单位）名称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7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542544">
                <a:tc rowSpan="4">
                  <a:txBody>
                    <a:bodyPr>
                      <a:spAutoFit/>
                    </a:bodyPr>
                    <a:p>
                      <a:pPr indent="0" algn="just">
                        <a:spcAft>
                          <a:spcPts val="210"/>
                        </a:spcAft>
                      </a:pPr>
                      <a:r>
                        <a:rPr lang="zh-TW" sz="1400">
                          <a:solidFill>
                            <a:srgbClr val="ED7D31"/>
                          </a:solidFill>
                          <a:latin typeface="Microsoft YaHei"/>
                          <a:ea typeface="Microsoft YaHei"/>
                        </a:rPr>
                        <a:t>°</a:t>
                      </a:r>
                      <a:endParaRPr lang="zh-TW" sz="1400">
                        <a:solidFill>
                          <a:srgbClr val="ED7D31"/>
                        </a:solidFill>
                        <a:latin typeface="Microsoft YaHei"/>
                        <a:ea typeface="Microsoft YaHei"/>
                      </a:endParaRPr>
                    </a:p>
                    <a:p>
                      <a:pPr indent="35560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预算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执行情况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部门预算总额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2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年初数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全年数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全年执行数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分值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执行率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得分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304800">
                <a:tc vMerge="1">
                  <a:tcPr marL="0" marR="0" marT="0" marB="0"/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342900"/>
                      <a:r>
                        <a:rPr lang="zh-TW" sz="1400" b="1">
                          <a:latin typeface="Microsoft YaHei"/>
                          <a:ea typeface="Microsoft YaHei"/>
                        </a:rPr>
                        <a:t>3000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2900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2890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600">
                          <a:latin typeface="Times New Roman" panose="02020503050405090304"/>
                        </a:rPr>
                        <a:t>99.</a:t>
                      </a:r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66%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600">
                          <a:latin typeface="Times New Roman" panose="02020503050405090304"/>
                        </a:rPr>
                        <a:t>9. </a:t>
                      </a:r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97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  <a:tr h="301752"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139700"/>
                      <a:r>
                        <a:rPr lang="zh-TW" sz="1400">
                          <a:latin typeface="Microsoft YaHei"/>
                          <a:ea typeface="Microsoft YaHei"/>
                        </a:rPr>
                        <a:t>资金来源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财政性资金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342900"/>
                      <a:r>
                        <a:rPr lang="zh-TW" sz="1400" b="1">
                          <a:latin typeface="Microsoft YaHei"/>
                          <a:ea typeface="Microsoft YaHei"/>
                        </a:rPr>
                        <a:t>3000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2900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2890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/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30175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其他资金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95300"/>
                      <a:r>
                        <a:rPr lang="zh-TW" sz="1400" b="1">
                          <a:latin typeface="Microsoft YaHei"/>
                          <a:ea typeface="Microsoft YaHei"/>
                        </a:rPr>
                        <a:t>0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/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</a:tr>
              <a:tr h="752856">
                <a:tc>
                  <a:txBody>
                    <a:bodyPr>
                      <a:spAutoFit/>
                    </a:bodyPr>
                    <a:p>
                      <a:pPr indent="355600"/>
                      <a:r>
                        <a:rPr lang="zh-TW" sz="1600">
                          <a:latin typeface="Microsoft YaHei"/>
                          <a:ea typeface="Microsoft YaHei"/>
                        </a:rPr>
                        <a:t>目标</a:t>
                      </a:r>
                      <a:endParaRPr lang="zh-TW" sz="16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 b="1">
                          <a:latin typeface="Microsoft YaHei"/>
                          <a:ea typeface="Microsoft YaHei"/>
                        </a:rPr>
                        <a:t>预期目标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 b="1">
                          <a:latin typeface="Microsoft YaHei"/>
                          <a:ea typeface="Microsoft YaHei"/>
                        </a:rPr>
                        <a:t>实际完成情况</a:t>
                      </a:r>
                      <a:endParaRPr lang="zh-TW" sz="1400" b="1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542544">
                <a:tc row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年度 履职 目标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目标名称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主要内容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目标完成情况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0480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endParaRPr lang="zh-TW" sz="16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0175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0175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1400">
                          <a:latin typeface="Microsoft YaHei"/>
                        </a:rPr>
                        <a:t>• • •</a:t>
                      </a:r>
                      <a:endParaRPr lang="en-US" sz="1400">
                        <a:latin typeface="Microsoft YaHe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542544">
                <a:tc row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0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年度 主要 任务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任务名称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主要内容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任务完成情况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0480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任务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: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0175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任务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2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1699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1400">
                          <a:latin typeface="Microsoft YaHei"/>
                        </a:rPr>
                        <a:t>• • •</a:t>
                      </a:r>
                      <a:endParaRPr lang="en-US" sz="1400">
                        <a:latin typeface="Microsoft YaHe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2880" y="5413248"/>
            <a:ext cx="579120" cy="14447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072" y="573024"/>
            <a:ext cx="947928" cy="19903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38784" y="106680"/>
          <a:ext cx="10323576" cy="6510528"/>
        </p:xfrm>
        <a:graphic>
          <a:graphicData uri="http://schemas.openxmlformats.org/drawingml/2006/table">
            <a:tbl>
              <a:tblPr/>
              <a:tblGrid>
                <a:gridCol w="1045464"/>
                <a:gridCol w="1039368"/>
                <a:gridCol w="1490472"/>
                <a:gridCol w="1042416"/>
                <a:gridCol w="1039368"/>
                <a:gridCol w="1039368"/>
                <a:gridCol w="1039368"/>
                <a:gridCol w="1286256"/>
                <a:gridCol w="1301496"/>
              </a:tblGrid>
              <a:tr h="396240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一级指标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二级指标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431800"/>
                      <a:r>
                        <a:rPr lang="zh-TW" sz="1200">
                          <a:latin typeface="宋体"/>
                          <a:ea typeface="宋体"/>
                        </a:rPr>
                        <a:t>三级指标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指标值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指标说明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实际完成值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分值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得分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200">
                          <a:latin typeface="宋体"/>
                          <a:ea typeface="宋体"/>
                        </a:rPr>
                        <a:t>未完成原因分析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</a:tr>
              <a:tr h="390144">
                <a:tc rowSpan="19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投入管理指标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（</a:t>
                      </a:r>
                      <a:r>
                        <a:rPr lang="zh-TW" sz="1300">
                          <a:latin typeface="FangSong"/>
                          <a:ea typeface="FangSong"/>
                        </a:rPr>
                        <a:t>30 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分）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工作目标管理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年度履职目标相关性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相关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相关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1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0.9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27127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工作任务科学性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科学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科学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1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0.95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7127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绩效指标合理性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合理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合理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200">
                          <a:latin typeface="PMingLiU"/>
                        </a:rPr>
                        <a:t>1. </a:t>
                      </a:r>
                      <a:r>
                        <a:rPr lang="zh-TW" sz="1200">
                          <a:latin typeface="PMingLiU"/>
                          <a:ea typeface="PMingLiU"/>
                        </a:rPr>
                        <a:t>7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71272">
                <a:tc vMerge="1">
                  <a:tcPr marL="0" marR="0" marT="0" marB="0"/>
                </a:tc>
                <a:tc rowSpan="1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370"/>
                        </a:lnSpc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预算和财务管 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预算编制完整性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完整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完整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1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1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7127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专项资金细化率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&gt;90%</a:t>
                      </a:r>
                      <a:endParaRPr lang="zh-TW" sz="12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92%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7127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预算执行率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&gt;90%</a:t>
                      </a:r>
                      <a:endParaRPr lang="zh-TW" sz="12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200">
                          <a:latin typeface="PMingLiU"/>
                        </a:rPr>
                        <a:t>99. </a:t>
                      </a:r>
                      <a:r>
                        <a:rPr lang="zh-TW" sz="1200">
                          <a:latin typeface="PMingLiU"/>
                          <a:ea typeface="PMingLiU"/>
                        </a:rPr>
                        <a:t>66%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7432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预算调整率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&lt;10%</a:t>
                      </a:r>
                      <a:endParaRPr lang="zh-TW" sz="12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2%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7127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结转结余率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&lt;10%</a:t>
                      </a:r>
                      <a:endParaRPr lang="zh-TW" sz="12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200">
                          <a:latin typeface="PMingLiU"/>
                        </a:rPr>
                        <a:t>0. </a:t>
                      </a:r>
                      <a:r>
                        <a:rPr lang="zh-TW" sz="1200">
                          <a:latin typeface="PMingLiU"/>
                          <a:ea typeface="PMingLiU"/>
                        </a:rPr>
                        <a:t>34%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38709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CN" sz="1200">
                          <a:latin typeface="宋体"/>
                          <a:ea typeface="宋体"/>
                        </a:rPr>
                        <a:t>“三公</a:t>
                      </a:r>
                      <a:r>
                        <a:rPr lang="zh-TW" sz="1200">
                          <a:latin typeface="宋体"/>
                          <a:ea typeface="宋体"/>
                        </a:rPr>
                        <a:t>经费”控制率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&lt;100%</a:t>
                      </a:r>
                      <a:endParaRPr lang="zh-TW" sz="12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90%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27127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政府釆购执行率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&gt;90%</a:t>
                      </a:r>
                      <a:endParaRPr lang="zh-TW" sz="1200">
                        <a:solidFill>
                          <a:srgbClr val="FF0000"/>
                        </a:solidFill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95%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7127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决算真实性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真实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真实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1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1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7432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资金使用合规性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合规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合规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1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1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27127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管理制度健全性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健全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健全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1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0.95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38709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预决算信息公开性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按时公开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按时公开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1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1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27127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资产管理规范性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规范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规范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1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200">
                          <a:latin typeface="PMingLiU"/>
                        </a:rPr>
                        <a:t>0. </a:t>
                      </a:r>
                      <a:r>
                        <a:rPr lang="zh-TW" sz="1200">
                          <a:latin typeface="PMingLiU"/>
                          <a:ea typeface="PMingLiU"/>
                        </a:rPr>
                        <a:t>98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</a:tr>
              <a:tr h="484632">
                <a:tc vMerge="1">
                  <a:tcPr marL="0" marR="0" marT="0" marB="0"/>
                </a:tc>
                <a:tc row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绩效管理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绩效监控完成率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100%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90%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200">
                          <a:latin typeface="PMingLiU"/>
                        </a:rPr>
                        <a:t>1.8</a:t>
                      </a:r>
                      <a:endParaRPr lang="en-US" sz="1200">
                        <a:latin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77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因</a:t>
                      </a:r>
                      <a:r>
                        <a:rPr lang="en-US" sz="1400">
                          <a:latin typeface="Arial" panose="020B0604020202090204"/>
                        </a:rPr>
                        <a:t>xx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原因，未进 行监控。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</a:tr>
              <a:tr h="48768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绩效自评完成率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100%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95%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1.9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77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因</a:t>
                      </a:r>
                      <a:r>
                        <a:rPr lang="en-US" sz="1400">
                          <a:latin typeface="Arial" panose="020B0604020202090204"/>
                        </a:rPr>
                        <a:t>xx</a:t>
                      </a:r>
                      <a:r>
                        <a:rPr lang="zh-TW" sz="1400">
                          <a:latin typeface="MingLiU"/>
                          <a:ea typeface="MingLiU"/>
                        </a:rPr>
                        <a:t>原因，未进 行自评。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</a:tr>
              <a:tr h="38709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部门绩效评价完成率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100%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100%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900"/>
                    </a:p>
                  </a:txBody>
                  <a:tcPr marL="0" marR="0" marT="0" marB="0"/>
                </a:tc>
              </a:tr>
              <a:tr h="32918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200">
                          <a:latin typeface="宋体"/>
                          <a:ea typeface="宋体"/>
                        </a:rPr>
                        <a:t>评价结果应用率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Aft>
                          <a:spcPts val="350"/>
                        </a:spcAft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100%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--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—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spcAft>
                          <a:spcPts val="350"/>
                        </a:spcAft>
                      </a:pPr>
                      <a:r>
                        <a:rPr lang="zh-TW" sz="1200">
                          <a:latin typeface="宋体"/>
                          <a:ea typeface="宋体"/>
                        </a:rPr>
                        <a:t>90%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  <a:p>
                      <a:pPr indent="0" algn="ctr"/>
                      <a:r>
                        <a:rPr lang="zh-TW" sz="1200">
                          <a:latin typeface="宋体"/>
                          <a:ea typeface="宋体"/>
                        </a:rPr>
                        <a:t>—</a:t>
                      </a:r>
                      <a:endParaRPr lang="zh-TW" sz="1200">
                        <a:latin typeface="宋体"/>
                        <a:ea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200">
                          <a:latin typeface="PMingLiU"/>
                          <a:ea typeface="PMingLiU"/>
                        </a:rPr>
                        <a:t>2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200">
                          <a:latin typeface="PMingLiU"/>
                          <a:ea typeface="PMingLiU"/>
                        </a:rPr>
                        <a:t>1.8</a:t>
                      </a:r>
                      <a:endParaRPr lang="zh-TW" sz="1200">
                        <a:latin typeface="PMingLiU"/>
                        <a:ea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176" y="5413248"/>
            <a:ext cx="4687824" cy="14447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31392" y="402336"/>
            <a:ext cx="5041392" cy="502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700">
                <a:latin typeface="Arial" panose="020B0604020202090204"/>
                <a:ea typeface="Arial" panose="020B0604020202090204"/>
              </a:rPr>
              <a:t>3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事前评估的主要内容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3104" y="1271016"/>
            <a:ext cx="6940296" cy="3657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400">
                <a:latin typeface="Microsoft YaHei"/>
              </a:rPr>
              <a:t>—</a:t>
            </a:r>
            <a:r>
              <a:rPr lang="zh-TW" sz="2400">
                <a:latin typeface="Microsoft YaHei"/>
                <a:ea typeface="Microsoft YaHei"/>
              </a:rPr>
              <a:t>、项目政策立项实施的必要性和投入经济性。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9200" y="2072640"/>
            <a:ext cx="9729216" cy="31973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405765" indent="-457200">
              <a:lnSpc>
                <a:spcPts val="3070"/>
              </a:lnSpc>
            </a:pPr>
            <a:r>
              <a:rPr lang="zh-TW" sz="2400">
                <a:latin typeface="Microsoft YaHei"/>
                <a:ea typeface="Microsoft YaHei"/>
              </a:rPr>
              <a:t>① 主要评估项目政策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立项依据是否充分，</a:t>
            </a:r>
            <a:r>
              <a:rPr lang="zh-TW" sz="2400">
                <a:latin typeface="Microsoft YaHei"/>
                <a:ea typeface="Microsoft YaHei"/>
              </a:rPr>
              <a:t>项目内容与政府重要部 署、行业政策、主管部门职能和规划、当年重点工作是否相关;</a:t>
            </a:r>
            <a:endParaRPr lang="zh-TW" sz="2400">
              <a:latin typeface="Microsoft YaHei"/>
              <a:ea typeface="Microsoft YaHei"/>
            </a:endParaRPr>
          </a:p>
          <a:p>
            <a:pPr marL="405765" indent="-457200">
              <a:lnSpc>
                <a:spcPts val="3210"/>
              </a:lnSpc>
            </a:pPr>
            <a:r>
              <a:rPr lang="zh-TW" sz="2400">
                <a:latin typeface="Microsoft YaHei"/>
                <a:ea typeface="Microsoft YaHei"/>
              </a:rPr>
              <a:t>② 项目设立依据的宏观政策是否具</a:t>
            </a:r>
            <a:r>
              <a:rPr lang="zh-TW" sz="2400">
                <a:solidFill>
                  <a:srgbClr val="960506"/>
                </a:solidFill>
                <a:latin typeface="Microsoft YaHei"/>
                <a:ea typeface="Microsoft YaHei"/>
              </a:rPr>
              <a:t>有可持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续性，</a:t>
            </a:r>
            <a:r>
              <a:rPr lang="zh-TW" sz="2400">
                <a:latin typeface="Microsoft YaHei"/>
                <a:ea typeface="Microsoft YaHei"/>
              </a:rPr>
              <a:t>项目所在行业环 境是否具有可持续性；</a:t>
            </a:r>
            <a:endParaRPr lang="zh-TW" sz="2400">
              <a:latin typeface="Microsoft YaHei"/>
              <a:ea typeface="Microsoft YaHei"/>
            </a:endParaRPr>
          </a:p>
          <a:p>
            <a:pPr marL="405765" indent="-457200">
              <a:lnSpc>
                <a:spcPts val="3210"/>
              </a:lnSpc>
            </a:pPr>
            <a:r>
              <a:rPr lang="zh-TW" sz="2400">
                <a:latin typeface="Microsoft YaHei"/>
                <a:ea typeface="Microsoft YaHei"/>
              </a:rPr>
              <a:t>③ 项目是否具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有现实需求、需求是否迫切，</a:t>
            </a:r>
            <a:r>
              <a:rPr lang="zh-TW" sz="2400">
                <a:latin typeface="Microsoft YaHei"/>
                <a:ea typeface="Microsoft YaHei"/>
              </a:rPr>
              <a:t>是否有可替代性，是 否有确定的服务对象或受益对象；</a:t>
            </a:r>
            <a:endParaRPr lang="zh-TW" sz="2400">
              <a:latin typeface="Microsoft YaHei"/>
              <a:ea typeface="Microsoft YaHei"/>
            </a:endParaRPr>
          </a:p>
          <a:p>
            <a:pPr marL="405765" indent="-457200">
              <a:lnSpc>
                <a:spcPts val="3210"/>
              </a:lnSpc>
            </a:pPr>
            <a:r>
              <a:rPr lang="zh-TW" sz="2400">
                <a:latin typeface="Microsoft YaHei"/>
                <a:ea typeface="Microsoft YaHei"/>
              </a:rPr>
              <a:t>④ 是否有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明显的经济、社会、环境或可持续性效益，</a:t>
            </a:r>
            <a:r>
              <a:rPr lang="zh-TW" sz="2400">
                <a:latin typeface="Microsoft YaHei"/>
                <a:ea typeface="Microsoft YaHei"/>
              </a:rPr>
              <a:t>项目预期效 益的可实现程度如何。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2880" y="5413248"/>
            <a:ext cx="579120" cy="14447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93792"/>
            <a:ext cx="1078992" cy="16642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368" y="310896"/>
            <a:ext cx="1045464" cy="5425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368" y="856488"/>
            <a:ext cx="1045464" cy="9479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368" y="2112264"/>
            <a:ext cx="1045464" cy="5394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368" y="2657856"/>
            <a:ext cx="1045464" cy="5394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6128" y="3791712"/>
            <a:ext cx="1075944" cy="12009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1368" y="5285232"/>
            <a:ext cx="1045464" cy="4968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1368" y="5788152"/>
            <a:ext cx="1045464" cy="4968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85944" y="478536"/>
            <a:ext cx="411480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1600">
                <a:latin typeface="Times New Roman" panose="02020503050405090304"/>
                <a:ea typeface="Times New Roman" panose="02020503050405090304"/>
              </a:rPr>
              <a:t>100%</a:t>
            </a:r>
            <a:endParaRPr lang="zh-CN" sz="16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89064" y="478536"/>
            <a:ext cx="411480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CN" sz="1600">
                <a:latin typeface="Times New Roman" panose="02020503050405090304"/>
                <a:ea typeface="Times New Roman" panose="02020503050405090304"/>
              </a:rPr>
              <a:t>100%</a:t>
            </a:r>
            <a:endParaRPr lang="zh-CN" sz="16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85944" y="1225296"/>
            <a:ext cx="411480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1600">
                <a:latin typeface="Times New Roman" panose="02020503050405090304"/>
                <a:ea typeface="Times New Roman" panose="02020503050405090304"/>
              </a:rPr>
              <a:t>100%</a:t>
            </a:r>
            <a:endParaRPr lang="zh-CN" sz="16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74408" y="1225296"/>
            <a:ext cx="222504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1600">
                <a:latin typeface="Times New Roman" panose="02020503050405090304"/>
                <a:ea typeface="Times New Roman" panose="02020503050405090304"/>
              </a:rPr>
              <a:t>0%</a:t>
            </a:r>
            <a:endParaRPr lang="zh-CN" sz="16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85944" y="2276856"/>
            <a:ext cx="411480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1600">
                <a:latin typeface="Times New Roman" panose="02020503050405090304"/>
                <a:ea typeface="Times New Roman" panose="02020503050405090304"/>
              </a:rPr>
              <a:t>100%</a:t>
            </a:r>
            <a:endParaRPr lang="zh-CN" sz="16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89064" y="2276856"/>
            <a:ext cx="411480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CN" sz="1600">
                <a:latin typeface="Times New Roman" panose="02020503050405090304"/>
                <a:ea typeface="Times New Roman" panose="02020503050405090304"/>
              </a:rPr>
              <a:t>100%</a:t>
            </a:r>
            <a:endParaRPr lang="zh-CN" sz="16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85944" y="2822448"/>
            <a:ext cx="411480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1600">
                <a:latin typeface="Times New Roman" panose="02020503050405090304"/>
                <a:ea typeface="Times New Roman" panose="02020503050405090304"/>
              </a:rPr>
              <a:t>100%</a:t>
            </a:r>
            <a:endParaRPr lang="zh-CN" sz="16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89064" y="2822448"/>
            <a:ext cx="411480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CN" sz="1600">
                <a:latin typeface="Times New Roman" panose="02020503050405090304"/>
                <a:ea typeface="Times New Roman" panose="02020503050405090304"/>
              </a:rPr>
              <a:t>100%</a:t>
            </a:r>
            <a:endParaRPr lang="zh-CN" sz="16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51048" y="3523488"/>
            <a:ext cx="826008" cy="2194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400">
                <a:latin typeface="Microsoft YaHei"/>
                <a:ea typeface="Microsoft YaHei"/>
              </a:rPr>
              <a:t>经济效益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20056" y="3532632"/>
            <a:ext cx="121920" cy="2072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600">
                <a:latin typeface="Times New Roman" panose="02020503050405090304"/>
                <a:ea typeface="Times New Roman" panose="02020503050405090304"/>
              </a:rPr>
              <a:t>/</a:t>
            </a:r>
            <a:endParaRPr lang="zh-TW" sz="16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09216" y="4264152"/>
            <a:ext cx="822960" cy="2194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400">
                <a:latin typeface="Microsoft YaHei"/>
                <a:ea typeface="Microsoft YaHei"/>
              </a:rPr>
              <a:t>履职效益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51048" y="4264152"/>
            <a:ext cx="826008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400">
                <a:latin typeface="Microsoft YaHei"/>
                <a:ea typeface="Microsoft YaHei"/>
              </a:rPr>
              <a:t>社会效益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051048" y="5404104"/>
            <a:ext cx="1435608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400">
                <a:latin typeface="Microsoft YaHei"/>
                <a:ea typeface="Microsoft YaHei"/>
              </a:rPr>
              <a:t>社会公众满意度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76800" y="5428488"/>
            <a:ext cx="420624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600">
                <a:latin typeface="Times New Roman" panose="02020503050405090304"/>
                <a:ea typeface="Times New Roman" panose="02020503050405090304"/>
              </a:rPr>
              <a:t>&gt;90%</a:t>
            </a:r>
            <a:endParaRPr lang="zh-TW" sz="16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62928" y="5428488"/>
            <a:ext cx="326136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600">
                <a:latin typeface="Times New Roman" panose="02020503050405090304"/>
                <a:ea typeface="Times New Roman" panose="02020503050405090304"/>
              </a:rPr>
              <a:t>92%</a:t>
            </a:r>
            <a:endParaRPr lang="zh-TW" sz="16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06752" y="5806440"/>
            <a:ext cx="624840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400">
                <a:latin typeface="Microsoft YaHei"/>
                <a:ea typeface="Microsoft YaHei"/>
              </a:rPr>
              <a:t>满意度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51048" y="5907024"/>
            <a:ext cx="1435608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400">
                <a:latin typeface="Microsoft YaHei"/>
                <a:ea typeface="Microsoft YaHei"/>
              </a:rPr>
              <a:t>服务对象满意度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76800" y="5931408"/>
            <a:ext cx="420624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600">
                <a:latin typeface="Times New Roman" panose="02020503050405090304"/>
                <a:ea typeface="Times New Roman" panose="02020503050405090304"/>
              </a:rPr>
              <a:t>&gt;90%</a:t>
            </a:r>
            <a:endParaRPr lang="zh-TW" sz="16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662928" y="5931408"/>
            <a:ext cx="326136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600">
                <a:latin typeface="Times New Roman" panose="02020503050405090304"/>
                <a:ea typeface="Times New Roman" panose="02020503050405090304"/>
              </a:rPr>
              <a:t>93%</a:t>
            </a:r>
            <a:endParaRPr lang="zh-TW" sz="1600"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62928" y="6458712"/>
            <a:ext cx="798576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5400" b="1">
                <a:latin typeface="Microsoft YaHei"/>
                <a:ea typeface="Microsoft YaHei"/>
              </a:rPr>
              <a:t>—</a:t>
            </a:r>
            <a:endParaRPr lang="zh-TW" sz="5400" b="1">
              <a:latin typeface="Microsoft YaHei"/>
              <a:ea typeface="Microsoft YaHei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50664" y="4020312"/>
            <a:ext cx="1045464" cy="7071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920"/>
              </a:lnSpc>
            </a:pPr>
            <a:r>
              <a:rPr lang="zh-TW" sz="1400">
                <a:latin typeface="Microsoft YaHei"/>
                <a:ea typeface="Microsoft YaHei"/>
              </a:rPr>
              <a:t>完成</a:t>
            </a:r>
            <a:r>
              <a:rPr lang="en-US" sz="1600">
                <a:latin typeface="Arial" panose="020B0604020202090204"/>
              </a:rPr>
              <a:t>xxx</a:t>
            </a:r>
            <a:r>
              <a:rPr lang="zh-TW" sz="1400">
                <a:latin typeface="Microsoft YaHei"/>
                <a:ea typeface="Microsoft YaHei"/>
              </a:rPr>
              <a:t>部 门职责，达 到</a:t>
            </a:r>
            <a:r>
              <a:rPr lang="zh-TW" sz="1600">
                <a:latin typeface="Arial" panose="020B0604020202090204"/>
                <a:ea typeface="Arial" panose="020B0604020202090204"/>
              </a:rPr>
              <a:t>XXX</a:t>
            </a:r>
            <a:r>
              <a:rPr lang="zh-TW" sz="1400">
                <a:latin typeface="Microsoft YaHei"/>
                <a:ea typeface="Microsoft YaHei"/>
              </a:rPr>
              <a:t>效益。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09216" y="2554224"/>
            <a:ext cx="826008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920"/>
              </a:lnSpc>
            </a:pPr>
            <a:r>
              <a:rPr lang="zh-TW" sz="1400">
                <a:latin typeface="Microsoft YaHei"/>
                <a:ea typeface="Microsoft YaHei"/>
              </a:rPr>
              <a:t>履职目标 实现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051048" y="2130552"/>
            <a:ext cx="1322832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crosoft YaHei"/>
                <a:ea typeface="Microsoft YaHei"/>
              </a:rPr>
              <a:t>年度工作目标</a:t>
            </a:r>
            <a:r>
              <a:rPr lang="zh-TW" sz="1600">
                <a:latin typeface="Arial" panose="020B0604020202090204"/>
                <a:ea typeface="Arial" panose="020B0604020202090204"/>
              </a:rPr>
              <a:t>1</a:t>
            </a:r>
            <a:endParaRPr lang="zh-TW" sz="1600">
              <a:latin typeface="Arial" panose="020B0604020202090204"/>
              <a:ea typeface="Arial" panose="020B0604020202090204"/>
            </a:endParaRPr>
          </a:p>
          <a:p>
            <a:pPr indent="0"/>
            <a:r>
              <a:rPr lang="zh-TW" sz="1400">
                <a:latin typeface="Microsoft YaHei"/>
                <a:ea typeface="Microsoft YaHei"/>
              </a:rPr>
              <a:t>实现率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051048" y="2679192"/>
            <a:ext cx="1347216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crosoft YaHei"/>
                <a:ea typeface="Microsoft YaHei"/>
              </a:rPr>
              <a:t>年度工作目标</a:t>
            </a:r>
            <a:r>
              <a:rPr lang="zh-TW" sz="1600">
                <a:latin typeface="Arial" panose="020B0604020202090204"/>
                <a:ea typeface="Arial" panose="020B0604020202090204"/>
              </a:rPr>
              <a:t>2</a:t>
            </a:r>
            <a:endParaRPr lang="zh-TW" sz="1600">
              <a:latin typeface="Arial" panose="020B0604020202090204"/>
              <a:ea typeface="Arial" panose="020B0604020202090204"/>
            </a:endParaRPr>
          </a:p>
          <a:p>
            <a:pPr indent="0"/>
            <a:r>
              <a:rPr lang="zh-TW" sz="1400">
                <a:latin typeface="Microsoft YaHei"/>
                <a:ea typeface="Microsoft YaHei"/>
              </a:rPr>
              <a:t>实现率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659880" y="4142232"/>
            <a:ext cx="1036320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1945"/>
              </a:lnSpc>
            </a:pPr>
            <a:r>
              <a:rPr lang="zh-TW" sz="1400">
                <a:latin typeface="Microsoft YaHei"/>
                <a:ea typeface="Microsoft YaHei"/>
              </a:rPr>
              <a:t>达到预期效 果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106168" y="957072"/>
            <a:ext cx="826008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895"/>
              </a:lnSpc>
            </a:pPr>
            <a:r>
              <a:rPr lang="zh-TW" sz="1400">
                <a:latin typeface="Microsoft YaHei"/>
                <a:ea typeface="Microsoft YaHei"/>
              </a:rPr>
              <a:t>重点工作 任务完成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54608" y="1655064"/>
            <a:ext cx="829056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/>
            <a:r>
              <a:rPr lang="zh-TW" sz="1400">
                <a:latin typeface="Microsoft YaHei"/>
                <a:ea typeface="Microsoft YaHei"/>
              </a:rPr>
              <a:t>产出指标</a:t>
            </a:r>
            <a:endParaRPr lang="zh-TW" sz="1400">
              <a:latin typeface="Microsoft YaHei"/>
              <a:ea typeface="Microsoft YaHei"/>
            </a:endParaRPr>
          </a:p>
          <a:p>
            <a:pPr indent="0"/>
            <a:r>
              <a:rPr lang="zh-TW" sz="1400">
                <a:latin typeface="Microsoft YaHei"/>
                <a:ea typeface="Microsoft YaHei"/>
              </a:rPr>
              <a:t>（</a:t>
            </a:r>
            <a:r>
              <a:rPr lang="zh-TW" sz="1600">
                <a:latin typeface="Arial" panose="020B0604020202090204"/>
                <a:ea typeface="Arial" panose="020B0604020202090204"/>
              </a:rPr>
              <a:t>25 </a:t>
            </a:r>
            <a:r>
              <a:rPr lang="zh-TW" sz="1400">
                <a:latin typeface="Microsoft YaHei"/>
                <a:ea typeface="Microsoft YaHei"/>
              </a:rPr>
              <a:t>分）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57656" y="4794504"/>
            <a:ext cx="826008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/>
            <a:r>
              <a:rPr lang="zh-TW" sz="1400">
                <a:latin typeface="Microsoft YaHei"/>
                <a:ea typeface="Microsoft YaHei"/>
              </a:rPr>
              <a:t>效益指标</a:t>
            </a:r>
            <a:endParaRPr lang="zh-TW" sz="1400">
              <a:latin typeface="Microsoft YaHei"/>
              <a:ea typeface="Microsoft YaHei"/>
            </a:endParaRPr>
          </a:p>
          <a:p>
            <a:pPr indent="0"/>
            <a:r>
              <a:rPr lang="zh-TW" sz="1400">
                <a:latin typeface="Microsoft YaHei"/>
                <a:ea typeface="Microsoft YaHei"/>
              </a:rPr>
              <a:t>（</a:t>
            </a:r>
            <a:r>
              <a:rPr lang="zh-TW" sz="1600">
                <a:latin typeface="Arial" panose="020B0604020202090204"/>
                <a:ea typeface="Arial" panose="020B0604020202090204"/>
              </a:rPr>
              <a:t>35 </a:t>
            </a:r>
            <a:r>
              <a:rPr lang="zh-TW" sz="1400">
                <a:latin typeface="Microsoft YaHei"/>
                <a:ea typeface="Microsoft YaHei"/>
              </a:rPr>
              <a:t>分）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051048" y="1082040"/>
            <a:ext cx="1344168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crosoft YaHei"/>
                <a:ea typeface="Microsoft YaHei"/>
              </a:rPr>
              <a:t>重点工作</a:t>
            </a:r>
            <a:r>
              <a:rPr lang="zh-TW" sz="1600">
                <a:latin typeface="Arial" panose="020B0604020202090204"/>
                <a:ea typeface="Arial" panose="020B0604020202090204"/>
              </a:rPr>
              <a:t>2</a:t>
            </a:r>
            <a:r>
              <a:rPr lang="zh-TW" sz="1400">
                <a:latin typeface="Microsoft YaHei"/>
                <a:ea typeface="Microsoft YaHei"/>
              </a:rPr>
              <a:t>计划</a:t>
            </a:r>
            <a:endParaRPr lang="zh-TW" sz="1400">
              <a:latin typeface="Microsoft YaHei"/>
              <a:ea typeface="Microsoft YaHei"/>
            </a:endParaRPr>
          </a:p>
          <a:p>
            <a:pPr indent="0"/>
            <a:r>
              <a:rPr lang="zh-TW" sz="1400">
                <a:latin typeface="Microsoft YaHei"/>
                <a:ea typeface="Microsoft YaHei"/>
              </a:rPr>
              <a:t>完成率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051048" y="332232"/>
            <a:ext cx="1344168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1400">
                <a:latin typeface="Microsoft YaHei"/>
                <a:ea typeface="Microsoft YaHei"/>
              </a:rPr>
              <a:t>重点工作</a:t>
            </a:r>
            <a:r>
              <a:rPr lang="zh-TW" sz="1600">
                <a:latin typeface="Arial" panose="020B0604020202090204"/>
                <a:ea typeface="Arial" panose="020B0604020202090204"/>
              </a:rPr>
              <a:t>1</a:t>
            </a:r>
            <a:r>
              <a:rPr lang="zh-TW" sz="1400">
                <a:latin typeface="Microsoft YaHei"/>
                <a:ea typeface="Microsoft YaHei"/>
              </a:rPr>
              <a:t>计划</a:t>
            </a:r>
            <a:endParaRPr lang="zh-TW" sz="1400">
              <a:latin typeface="Microsoft YaHei"/>
              <a:ea typeface="Microsoft YaHei"/>
            </a:endParaRPr>
          </a:p>
          <a:p>
            <a:pPr indent="0"/>
            <a:r>
              <a:rPr lang="zh-TW" sz="1400">
                <a:latin typeface="Microsoft YaHei"/>
                <a:ea typeface="Microsoft YaHei"/>
              </a:rPr>
              <a:t>完成率</a:t>
            </a:r>
            <a:endParaRPr lang="zh-TW" sz="1400">
              <a:latin typeface="Microsoft YaHei"/>
              <a:ea typeface="Microsoft YaHei"/>
            </a:endParaRPr>
          </a:p>
        </p:txBody>
      </p:sp>
      <p:graphicFrame>
        <p:nvGraphicFramePr>
          <p:cNvPr id="43" name="表格 42"/>
          <p:cNvGraphicFramePr>
            <a:graphicFrameLocks noGrp="1"/>
          </p:cNvGraphicFramePr>
          <p:nvPr/>
        </p:nvGraphicFramePr>
        <p:xfrm>
          <a:off x="7705344" y="298704"/>
          <a:ext cx="3663696" cy="6300216"/>
        </p:xfrm>
        <a:graphic>
          <a:graphicData uri="http://schemas.openxmlformats.org/drawingml/2006/table">
            <a:tbl>
              <a:tblPr/>
              <a:tblGrid>
                <a:gridCol w="1057656"/>
                <a:gridCol w="1298448"/>
                <a:gridCol w="1307592"/>
              </a:tblGrid>
              <a:tr h="554736"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6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6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</a:tr>
              <a:tr h="950976"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6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4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因上级任务调 整，此任务暂 停。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</a:tr>
              <a:tr h="545592"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6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6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600"/>
                    </a:p>
                  </a:txBody>
                  <a:tcPr marL="0" marR="0" marT="0" marB="0"/>
                </a:tc>
              </a:tr>
              <a:tr h="545592">
                <a:tc>
                  <a:txBody>
                    <a:bodyPr>
                      <a:spAutoFit/>
                    </a:bodyPr>
                    <a:p>
                      <a:pPr indent="4699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7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7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600"/>
                    </a:p>
                  </a:txBody>
                  <a:tcPr marL="0" marR="0" marT="0" marB="0"/>
                </a:tc>
              </a:tr>
              <a:tr h="301752"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</a:tr>
              <a:tr h="301752"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</a:tr>
              <a:tr h="1176528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15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14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5600"/>
                    </a:p>
                  </a:txBody>
                  <a:tcPr marL="0" marR="0" marT="0" marB="0"/>
                </a:tc>
              </a:tr>
              <a:tr h="301752"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</a:tr>
              <a:tr h="50292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</a:tr>
              <a:tr h="50292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</a:tr>
              <a:tr h="310896"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5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93792"/>
            <a:ext cx="1078992" cy="16642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416" y="5428488"/>
            <a:ext cx="4672584" cy="14295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4040" y="1319784"/>
            <a:ext cx="185928" cy="201168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CN" sz="1800">
                <a:solidFill>
                  <a:srgbClr val="FFFFFF"/>
                </a:solidFill>
                <a:latin typeface="宋体"/>
                <a:ea typeface="宋体"/>
              </a:rPr>
              <a:t>=</a:t>
            </a:r>
            <a:endParaRPr lang="zh-CN" sz="1800">
              <a:solidFill>
                <a:srgbClr val="FFFFFF"/>
              </a:solidFill>
              <a:latin typeface="宋体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2896" y="1274064"/>
            <a:ext cx="9848088" cy="19568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2600" b="1">
                <a:latin typeface="Microsoft YaHei"/>
                <a:ea typeface="Microsoft YaHei"/>
              </a:rPr>
              <a:t>—、基本情况</a:t>
            </a:r>
            <a:endParaRPr lang="zh-TW" sz="2600" b="1">
              <a:latin typeface="Microsoft YaHei"/>
              <a:ea typeface="Microsoft YaHei"/>
            </a:endParaRPr>
          </a:p>
          <a:p>
            <a:pPr indent="0"/>
            <a:r>
              <a:rPr lang="zh-TW" sz="2600">
                <a:latin typeface="Microsoft YaHei"/>
                <a:ea typeface="Microsoft YaHei"/>
              </a:rPr>
              <a:t>（_）年度部门总目标及主要任务。</a:t>
            </a:r>
            <a:endParaRPr lang="zh-TW" sz="2600">
              <a:latin typeface="Microsoft YaHei"/>
              <a:ea typeface="Microsoft YaHei"/>
            </a:endParaRPr>
          </a:p>
          <a:p>
            <a:pPr indent="0">
              <a:lnSpc>
                <a:spcPts val="3190"/>
              </a:lnSpc>
            </a:pPr>
            <a:r>
              <a:rPr lang="zh-TW" sz="2600">
                <a:latin typeface="Microsoft YaHei"/>
                <a:ea typeface="Microsoft YaHei"/>
              </a:rPr>
              <a:t>（二）年度部门整体预算绩效目标、绩效指标设定情况。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CN" sz="2600" b="1">
                <a:latin typeface="Microsoft YaHei"/>
                <a:ea typeface="Microsoft YaHei"/>
              </a:rPr>
              <a:t>二、 </a:t>
            </a:r>
            <a:r>
              <a:rPr lang="zh-TW" sz="2600" b="1">
                <a:latin typeface="Microsoft YaHei"/>
                <a:ea typeface="Microsoft YaHei"/>
              </a:rPr>
              <a:t>绩效自评工作开展情况</a:t>
            </a:r>
            <a:endParaRPr lang="zh-TW" sz="2600" b="1">
              <a:latin typeface="Microsoft YaHei"/>
              <a:ea typeface="Microsoft YaHei"/>
            </a:endParaRPr>
          </a:p>
          <a:p>
            <a:pPr indent="0">
              <a:lnSpc>
                <a:spcPts val="3190"/>
              </a:lnSpc>
            </a:pPr>
            <a:r>
              <a:rPr lang="zh-TW" sz="2600">
                <a:latin typeface="Microsoft YaHei"/>
                <a:ea typeface="Microsoft YaHei"/>
              </a:rPr>
              <a:t>包括评价基础数据收集、资料来源和依据等佐证材料情况，现场勘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2896" y="3230880"/>
            <a:ext cx="9162288" cy="24353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190"/>
              </a:lnSpc>
            </a:pPr>
            <a:r>
              <a:rPr lang="zh-TW" sz="2600">
                <a:latin typeface="Microsoft YaHei"/>
                <a:ea typeface="Microsoft YaHei"/>
              </a:rPr>
              <a:t>查检查核实等情况。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TW" sz="2600" b="1">
                <a:latin typeface="Microsoft YaHei"/>
                <a:ea typeface="Microsoft YaHei"/>
              </a:rPr>
              <a:t>三、 综合评价结论</a:t>
            </a:r>
            <a:endParaRPr lang="zh-TW" sz="2600" b="1">
              <a:latin typeface="Microsoft YaHei"/>
              <a:ea typeface="Microsoft YaHei"/>
            </a:endParaRPr>
          </a:p>
          <a:p>
            <a:pPr indent="0">
              <a:lnSpc>
                <a:spcPts val="3190"/>
              </a:lnSpc>
            </a:pPr>
            <a:r>
              <a:rPr lang="zh-TW" sz="2600">
                <a:latin typeface="Microsoft YaHei"/>
                <a:ea typeface="Microsoft YaHei"/>
              </a:rPr>
              <a:t>包括评价得分和各项指标得分情况简要分析等。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CN" sz="2600" b="1">
                <a:latin typeface="Microsoft YaHei"/>
                <a:ea typeface="Microsoft YaHei"/>
              </a:rPr>
              <a:t>四、 </a:t>
            </a:r>
            <a:r>
              <a:rPr lang="zh-TW" sz="2600" b="1">
                <a:latin typeface="Microsoft YaHei"/>
                <a:ea typeface="Microsoft YaHei"/>
              </a:rPr>
              <a:t>绩效目标实现情况分析</a:t>
            </a:r>
            <a:endParaRPr lang="zh-TW" sz="2600" b="1">
              <a:latin typeface="Microsoft YaHei"/>
              <a:ea typeface="Microsoft YaHei"/>
            </a:endParaRPr>
          </a:p>
          <a:p>
            <a:pPr indent="0">
              <a:lnSpc>
                <a:spcPts val="3190"/>
              </a:lnSpc>
            </a:pPr>
            <a:r>
              <a:rPr lang="zh-TW" sz="2600">
                <a:latin typeface="Microsoft YaHei"/>
                <a:ea typeface="Microsoft YaHei"/>
              </a:rPr>
              <a:t>（一）部门资金情况分析</a:t>
            </a:r>
            <a:endParaRPr lang="zh-TW" sz="2600">
              <a:latin typeface="Microsoft YaHei"/>
              <a:ea typeface="Microsoft YaHei"/>
            </a:endParaRPr>
          </a:p>
          <a:p>
            <a:pPr indent="0">
              <a:lnSpc>
                <a:spcPts val="3190"/>
              </a:lnSpc>
            </a:pPr>
            <a:r>
              <a:rPr lang="zh-TW" sz="2600">
                <a:latin typeface="Microsoft YaHei"/>
                <a:ea typeface="Microsoft YaHei"/>
              </a:rPr>
              <a:t>资金到位情况分析、资金执行情况分析、资金管理情况分析等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09416" y="441960"/>
            <a:ext cx="4773168" cy="7833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3215"/>
              </a:lnSpc>
            </a:pPr>
            <a:r>
              <a:rPr lang="zh-TW" sz="2600" b="1">
                <a:latin typeface="Microsoft YaHei"/>
                <a:ea typeface="Microsoft YaHei"/>
              </a:rPr>
              <a:t>部门（单位）整体自评总结报告 （参考提纲）</a:t>
            </a:r>
            <a:endParaRPr lang="zh-TW" sz="2600" b="1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2896" y="441960"/>
            <a:ext cx="9860280" cy="2401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992505" indent="-1028700">
              <a:lnSpc>
                <a:spcPts val="3290"/>
              </a:lnSpc>
            </a:pPr>
            <a:r>
              <a:rPr lang="zh-TW" sz="2600">
                <a:latin typeface="Microsoft YaHei"/>
                <a:ea typeface="Microsoft YaHei"/>
              </a:rPr>
              <a:t>（二） 项目绩效指标完成情况分析 投入管理指标完成情况分析</a:t>
            </a:r>
            <a:endParaRPr lang="zh-TW" sz="2600">
              <a:latin typeface="Microsoft YaHei"/>
              <a:ea typeface="Microsoft YaHei"/>
            </a:endParaRPr>
          </a:p>
          <a:p>
            <a:pPr indent="0">
              <a:lnSpc>
                <a:spcPts val="3290"/>
              </a:lnSpc>
            </a:pPr>
            <a:r>
              <a:rPr lang="zh-TW" sz="2600">
                <a:latin typeface="Microsoft YaHei"/>
                <a:ea typeface="Microsoft YaHei"/>
              </a:rPr>
              <a:t>（三） 工作目标完成情况、预算和财务管理完成情况、绩效管理完 成情况等。</a:t>
            </a:r>
            <a:endParaRPr lang="zh-TW" sz="2600">
              <a:latin typeface="Microsoft YaHei"/>
              <a:ea typeface="Microsoft YaHei"/>
            </a:endParaRPr>
          </a:p>
          <a:p>
            <a:pPr indent="0">
              <a:lnSpc>
                <a:spcPts val="3290"/>
              </a:lnSpc>
            </a:pPr>
            <a:r>
              <a:rPr lang="zh-TW" sz="2600">
                <a:latin typeface="Microsoft YaHei"/>
                <a:ea typeface="Microsoft YaHei"/>
              </a:rPr>
              <a:t>（四） 产出指标完成情况分析</a:t>
            </a:r>
            <a:endParaRPr lang="zh-TW" sz="2600">
              <a:latin typeface="Microsoft YaHei"/>
              <a:ea typeface="Microsoft YaHei"/>
            </a:endParaRPr>
          </a:p>
          <a:p>
            <a:pPr indent="0">
              <a:lnSpc>
                <a:spcPct val="106000"/>
              </a:lnSpc>
            </a:pPr>
            <a:r>
              <a:rPr lang="zh-TW" sz="2700">
                <a:latin typeface="Arial" panose="020B0604020202090204"/>
                <a:ea typeface="Arial" panose="020B0604020202090204"/>
              </a:rPr>
              <a:t>1</a:t>
            </a:r>
            <a:r>
              <a:rPr lang="zh-CN" sz="2700">
                <a:latin typeface="Arial" panose="020B0604020202090204"/>
                <a:ea typeface="Arial" panose="020B0604020202090204"/>
              </a:rPr>
              <a:t>.</a:t>
            </a:r>
            <a:r>
              <a:rPr lang="zh-CN" sz="2600">
                <a:latin typeface="Microsoft YaHei"/>
                <a:ea typeface="Microsoft YaHei"/>
              </a:rPr>
              <a:t>重点</a:t>
            </a:r>
            <a:r>
              <a:rPr lang="zh-TW" sz="2600">
                <a:latin typeface="Microsoft YaHei"/>
                <a:ea typeface="Microsoft YaHei"/>
              </a:rPr>
              <a:t>工作任务完成情况、履职目标实现情况。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2896" y="2880360"/>
            <a:ext cx="9631680" cy="15880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10"/>
              </a:spcAft>
            </a:pPr>
            <a:r>
              <a:rPr lang="zh-TW" sz="2700">
                <a:latin typeface="Arial" panose="020B0604020202090204"/>
                <a:ea typeface="Arial" panose="020B0604020202090204"/>
              </a:rPr>
              <a:t>2</a:t>
            </a:r>
            <a:r>
              <a:rPr lang="zh-CN" sz="2700">
                <a:latin typeface="Arial" panose="020B0604020202090204"/>
                <a:ea typeface="Arial" panose="020B0604020202090204"/>
              </a:rPr>
              <a:t>.</a:t>
            </a:r>
            <a:r>
              <a:rPr lang="zh-CN" sz="2600">
                <a:latin typeface="Microsoft YaHei"/>
                <a:ea typeface="Microsoft YaHei"/>
              </a:rPr>
              <a:t>效</a:t>
            </a:r>
            <a:r>
              <a:rPr lang="zh-TW" sz="2600">
                <a:latin typeface="Microsoft YaHei"/>
                <a:ea typeface="Microsoft YaHei"/>
              </a:rPr>
              <a:t>益指标完成情况分析 _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TW" sz="2600">
                <a:latin typeface="Microsoft YaHei"/>
                <a:ea typeface="Microsoft YaHei"/>
              </a:rPr>
              <a:t>（五）履职效益完成情况、满意度情况。</a:t>
            </a:r>
            <a:endParaRPr lang="zh-TW" sz="2600">
              <a:latin typeface="Microsoft YaHei"/>
              <a:ea typeface="Microsoft YaHei"/>
            </a:endParaRPr>
          </a:p>
          <a:p>
            <a:pPr indent="0"/>
            <a:r>
              <a:rPr lang="zh-CN" sz="2600" b="1">
                <a:latin typeface="Microsoft YaHei"/>
                <a:ea typeface="Microsoft YaHei"/>
              </a:rPr>
              <a:t>五、</a:t>
            </a:r>
            <a:r>
              <a:rPr lang="zh-TW" sz="2600" b="1">
                <a:latin typeface="Microsoft YaHei"/>
                <a:ea typeface="Microsoft YaHei"/>
              </a:rPr>
              <a:t>发现的主要问题及改进措施</a:t>
            </a:r>
            <a:endParaRPr lang="zh-TW" sz="2600" b="1">
              <a:latin typeface="Microsoft YaHei"/>
              <a:ea typeface="Microsoft YaHei"/>
            </a:endParaRPr>
          </a:p>
          <a:p>
            <a:pPr indent="0"/>
            <a:r>
              <a:rPr lang="zh-TW" sz="2600">
                <a:latin typeface="Microsoft YaHei"/>
                <a:ea typeface="Microsoft YaHei"/>
              </a:rPr>
              <a:t>包括绩效目标未完成原因及下一步改进措施，执行中存在的问题、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2896" y="4507992"/>
            <a:ext cx="2514600" cy="3627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Microsoft YaHei"/>
                <a:ea typeface="Microsoft YaHei"/>
              </a:rPr>
              <a:t>原因和改进措施。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944" y="4910328"/>
            <a:ext cx="5791200" cy="777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CN" sz="2600" b="1">
                <a:latin typeface="Microsoft YaHei"/>
                <a:ea typeface="Microsoft YaHei"/>
              </a:rPr>
              <a:t>六、 </a:t>
            </a:r>
            <a:r>
              <a:rPr lang="zh-TW" sz="2600" b="1">
                <a:latin typeface="Microsoft YaHei"/>
                <a:ea typeface="Microsoft YaHei"/>
              </a:rPr>
              <a:t>绩效自评结果拟应用和公开情况</a:t>
            </a:r>
            <a:endParaRPr lang="zh-TW" sz="2600" b="1">
              <a:latin typeface="Microsoft YaHei"/>
              <a:ea typeface="Microsoft YaHei"/>
            </a:endParaRPr>
          </a:p>
          <a:p>
            <a:pPr indent="0"/>
            <a:r>
              <a:rPr lang="zh-CN" sz="2600" b="1">
                <a:latin typeface="Microsoft YaHei"/>
                <a:ea typeface="Microsoft YaHei"/>
              </a:rPr>
              <a:t>七、 </a:t>
            </a:r>
            <a:r>
              <a:rPr lang="zh-TW" sz="2600" b="1">
                <a:latin typeface="Microsoft YaHei"/>
                <a:ea typeface="Microsoft YaHei"/>
              </a:rPr>
              <a:t>绩效自评工作的经验,问题和建议</a:t>
            </a:r>
            <a:endParaRPr lang="zh-TW" sz="2600" b="1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944" y="5724144"/>
            <a:ext cx="3755136" cy="3688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600" b="1">
                <a:latin typeface="Microsoft YaHei"/>
                <a:ea typeface="Microsoft YaHei"/>
              </a:rPr>
              <a:t>八、</a:t>
            </a:r>
            <a:r>
              <a:rPr lang="zh-TW" sz="2600" b="1">
                <a:latin typeface="Microsoft YaHei"/>
                <a:ea typeface="Microsoft YaHei"/>
              </a:rPr>
              <a:t>其他需要说明的问题</a:t>
            </a:r>
            <a:endParaRPr lang="zh-TW" sz="2600" b="1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11936" y="2767584"/>
            <a:ext cx="10600944" cy="716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>
              <a:spcBef>
                <a:spcPts val="4130"/>
              </a:spcBef>
            </a:pPr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为什么要做预算绩效管理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33416" y="6458712"/>
            <a:ext cx="2228088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endParaRPr lang="zh-TW" sz="1100" b="1">
              <a:solidFill>
                <a:srgbClr val="BE7A2F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176" y="5413248"/>
            <a:ext cx="4687824" cy="14447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31392" y="402336"/>
            <a:ext cx="5041392" cy="502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700">
                <a:latin typeface="Arial" panose="020B0604020202090204"/>
                <a:ea typeface="Arial" panose="020B0604020202090204"/>
              </a:rPr>
              <a:t>3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事前评估的主要内容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69720" y="1271016"/>
            <a:ext cx="4413504" cy="3596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、项目政策实施方案的可行性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9200" y="2072640"/>
            <a:ext cx="9631680" cy="31821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395605" indent="-444500" algn="just">
              <a:lnSpc>
                <a:spcPts val="3120"/>
              </a:lnSpc>
            </a:pPr>
            <a:r>
              <a:rPr lang="zh-TW" sz="2400">
                <a:latin typeface="Microsoft YaHei"/>
                <a:ea typeface="Microsoft YaHei"/>
              </a:rPr>
              <a:t>① 主要评估项目政策</a:t>
            </a:r>
            <a:r>
              <a:rPr lang="zh-TW" sz="2400">
                <a:solidFill>
                  <a:srgbClr val="D60B0E"/>
                </a:solidFill>
                <a:latin typeface="Microsoft YaHei"/>
                <a:ea typeface="Microsoft YaHei"/>
              </a:rPr>
              <a:t>组织机构是否健全，</a:t>
            </a:r>
            <a:r>
              <a:rPr lang="zh-TW" sz="2400">
                <a:latin typeface="Microsoft YaHei"/>
                <a:ea typeface="Microsoft YaHei"/>
              </a:rPr>
              <a:t>职责分工是否明确，组 织管理机构是否能够可持续运转；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3145"/>
              </a:lnSpc>
            </a:pPr>
            <a:r>
              <a:rPr lang="zh-TW" sz="2400">
                <a:latin typeface="Microsoft YaHei"/>
                <a:ea typeface="Microsoft YaHei"/>
              </a:rPr>
              <a:t>② 项目政策</a:t>
            </a:r>
            <a:r>
              <a:rPr lang="zh-TW" sz="2400">
                <a:solidFill>
                  <a:srgbClr val="490303"/>
                </a:solidFill>
                <a:latin typeface="Microsoft YaHei"/>
                <a:ea typeface="Microsoft YaHei"/>
              </a:rPr>
              <a:t>内容是</a:t>
            </a:r>
            <a:r>
              <a:rPr lang="zh-TW" sz="2400">
                <a:solidFill>
                  <a:srgbClr val="D60B0E"/>
                </a:solidFill>
                <a:latin typeface="Microsoft YaHei"/>
                <a:ea typeface="Microsoft YaHei"/>
              </a:rPr>
              <a:t>否明确具体，</a:t>
            </a:r>
            <a:r>
              <a:rPr lang="zh-TW" sz="2400">
                <a:latin typeface="Microsoft YaHei"/>
                <a:ea typeface="Microsoft YaHei"/>
              </a:rPr>
              <a:t>是否与绩效目标相匹配；</a:t>
            </a:r>
            <a:endParaRPr lang="zh-TW" sz="2400">
              <a:latin typeface="Microsoft YaHei"/>
              <a:ea typeface="Microsoft YaHei"/>
            </a:endParaRPr>
          </a:p>
          <a:p>
            <a:pPr marL="395605" indent="-444500" algn="just">
              <a:lnSpc>
                <a:spcPts val="3145"/>
              </a:lnSpc>
            </a:pPr>
            <a:r>
              <a:rPr lang="zh-TW" sz="2400">
                <a:latin typeface="Microsoft YaHei"/>
                <a:ea typeface="Microsoft YaHei"/>
              </a:rPr>
              <a:t>③ 项目政策技术方</a:t>
            </a:r>
            <a:r>
              <a:rPr lang="zh-TW" sz="2400">
                <a:solidFill>
                  <a:srgbClr val="960506"/>
                </a:solidFill>
                <a:latin typeface="Microsoft YaHei"/>
                <a:ea typeface="Microsoft YaHei"/>
              </a:rPr>
              <a:t>案是否</a:t>
            </a:r>
            <a:r>
              <a:rPr lang="zh-TW" sz="2400">
                <a:solidFill>
                  <a:srgbClr val="D60B0E"/>
                </a:solidFill>
                <a:latin typeface="Microsoft YaHei"/>
                <a:ea typeface="Microsoft YaHei"/>
              </a:rPr>
              <a:t>完整、先进、可行，</a:t>
            </a:r>
            <a:r>
              <a:rPr lang="zh-TW" sz="2400">
                <a:latin typeface="Microsoft YaHei"/>
                <a:ea typeface="Microsoft YaHei"/>
              </a:rPr>
              <a:t>与项目政策有关的 基础设施条件是否能够得以有效保障；</a:t>
            </a:r>
            <a:endParaRPr lang="zh-TW" sz="2400">
              <a:latin typeface="Microsoft YaHei"/>
              <a:ea typeface="Microsoft YaHei"/>
            </a:endParaRPr>
          </a:p>
          <a:p>
            <a:pPr marL="395605" indent="-444500" algn="just">
              <a:lnSpc>
                <a:spcPts val="3145"/>
              </a:lnSpc>
            </a:pPr>
            <a:r>
              <a:rPr lang="zh-TW" sz="2400">
                <a:latin typeface="Microsoft YaHei"/>
                <a:ea typeface="Microsoft YaHei"/>
              </a:rPr>
              <a:t>④ 项目单位及项目政策的各项业务和财务</a:t>
            </a:r>
            <a:r>
              <a:rPr lang="zh-TW" sz="2400">
                <a:solidFill>
                  <a:srgbClr val="D60B0E"/>
                </a:solidFill>
                <a:latin typeface="Microsoft YaHei"/>
                <a:ea typeface="Microsoft YaHei"/>
              </a:rPr>
              <a:t>管理制度是否健全，</a:t>
            </a:r>
            <a:r>
              <a:rPr lang="zh-TW" sz="2400">
                <a:latin typeface="Microsoft YaHei"/>
                <a:ea typeface="Microsoft YaHei"/>
              </a:rPr>
              <a:t>技 术规程、标准是否完善，是否得到有效执行；</a:t>
            </a:r>
            <a:endParaRPr lang="zh-TW" sz="2400">
              <a:latin typeface="Microsoft YaHei"/>
              <a:ea typeface="Microsoft YaHei"/>
            </a:endParaRPr>
          </a:p>
          <a:p>
            <a:pPr indent="-482600" algn="just">
              <a:lnSpc>
                <a:spcPts val="3145"/>
              </a:lnSpc>
            </a:pPr>
            <a:r>
              <a:rPr lang="zh-TW" sz="2400">
                <a:latin typeface="Microsoft YaHei"/>
                <a:ea typeface="Microsoft YaHei"/>
              </a:rPr>
              <a:t>⑤ 针对区县筹</a:t>
            </a:r>
            <a:r>
              <a:rPr lang="zh-TW" sz="2400">
                <a:solidFill>
                  <a:srgbClr val="960506"/>
                </a:solidFill>
                <a:latin typeface="Microsoft YaHei"/>
                <a:ea typeface="Microsoft YaHei"/>
              </a:rPr>
              <a:t>集资金</a:t>
            </a:r>
            <a:r>
              <a:rPr lang="zh-TW" sz="2400">
                <a:latin typeface="Microsoft YaHei"/>
                <a:ea typeface="Microsoft YaHei"/>
              </a:rPr>
              <a:t>和其他资金来源可能不到位存在的风险，是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9200" y="5254752"/>
            <a:ext cx="3642360" cy="3992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-482600" algn="just"/>
            <a:r>
              <a:rPr lang="zh-TW" sz="2400">
                <a:latin typeface="Microsoft YaHei"/>
                <a:ea typeface="Microsoft YaHei"/>
              </a:rPr>
              <a:t>否有相应的保障措施。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144" y="0"/>
            <a:ext cx="10863072" cy="44927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spcAft>
                <a:spcPts val="280"/>
              </a:spcAft>
            </a:pPr>
            <a:r>
              <a:rPr lang="zh-CN" sz="2700">
                <a:latin typeface="Arial" panose="020B0604020202090204"/>
                <a:ea typeface="Arial" panose="020B0604020202090204"/>
              </a:rPr>
              <a:t>\ 3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事前评估的主要内容</a:t>
            </a:r>
            <a:endParaRPr lang="zh-TW" sz="3700">
              <a:latin typeface="Microsoft YaHei"/>
              <a:ea typeface="Microsoft YaHei"/>
            </a:endParaRPr>
          </a:p>
          <a:p>
            <a:pPr indent="152400" algn="just">
              <a:lnSpc>
                <a:spcPts val="3185"/>
              </a:lnSpc>
              <a:spcAft>
                <a:spcPts val="2170"/>
              </a:spcAft>
            </a:pPr>
            <a:r>
              <a:rPr lang="zh-TW" sz="2400">
                <a:solidFill>
                  <a:srgbClr val="ED7D31"/>
                </a:solidFill>
                <a:latin typeface="Microsoft YaHei"/>
                <a:ea typeface="Microsoft YaHei"/>
              </a:rPr>
              <a:t>\  </a:t>
            </a:r>
            <a:r>
              <a:rPr lang="zh-TW" sz="2400">
                <a:latin typeface="Microsoft YaHei"/>
                <a:ea typeface="Microsoft YaHei"/>
              </a:rPr>
              <a:t>三、项目政策绩效目标合理性</a:t>
            </a:r>
            <a:endParaRPr lang="zh-TW" sz="2400">
              <a:latin typeface="Microsoft YaHei"/>
              <a:ea typeface="Microsoft YaHei"/>
            </a:endParaRPr>
          </a:p>
          <a:p>
            <a:pPr marL="1618615" indent="-457200" algn="just">
              <a:lnSpc>
                <a:spcPts val="3185"/>
              </a:lnSpc>
            </a:pPr>
            <a:r>
              <a:rPr lang="zh-TW" sz="2400">
                <a:latin typeface="Microsoft YaHei"/>
                <a:ea typeface="Microsoft YaHei"/>
              </a:rPr>
              <a:t>① 主要评估项目政策是否有明确的绩效目标，绩效目标是否与部 门的长期规划目标、年度工作目标相一致，项目政策产出和效 果是否相关联，受益群体的定位是否准确，绩效目标与项目要 解决的问题是否匹配、与现实需求是否匹配，是否具有一定的 前瞻性和挑战性；</a:t>
            </a:r>
            <a:endParaRPr lang="zh-TW" sz="2400">
              <a:latin typeface="Microsoft YaHei"/>
              <a:ea typeface="Microsoft YaHei"/>
            </a:endParaRPr>
          </a:p>
          <a:p>
            <a:pPr indent="0" algn="ctr">
              <a:lnSpc>
                <a:spcPts val="3185"/>
              </a:lnSpc>
            </a:pPr>
            <a:r>
              <a:rPr lang="zh-TW" sz="2400">
                <a:latin typeface="Microsoft YaHei"/>
                <a:ea typeface="Microsoft YaHei"/>
              </a:rPr>
              <a:t>② 绩效指标设置是否与项目高度相关，是否细化、量化。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1219200" cy="2529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312" y="5434584"/>
            <a:ext cx="551688" cy="8747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31392" y="402336"/>
            <a:ext cx="5041392" cy="502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700">
                <a:latin typeface="Arial" panose="020B0604020202090204"/>
                <a:ea typeface="Arial" panose="020B0604020202090204"/>
              </a:rPr>
              <a:t>3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事前评估的主要内容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4816" y="1252728"/>
            <a:ext cx="9677400" cy="36484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190"/>
              </a:lnSpc>
              <a:spcAft>
                <a:spcPts val="2100"/>
              </a:spcAft>
            </a:pPr>
            <a:r>
              <a:rPr lang="zh-TW" sz="2400">
                <a:latin typeface="Microsoft YaHei"/>
                <a:ea typeface="Microsoft YaHei"/>
              </a:rPr>
              <a:t>四、财政支持方式科学性</a:t>
            </a:r>
            <a:endParaRPr lang="zh-TW" sz="2400">
              <a:latin typeface="Microsoft YaHei"/>
              <a:ea typeface="Microsoft YaHei"/>
            </a:endParaRPr>
          </a:p>
          <a:p>
            <a:pPr marL="433705" indent="-469900">
              <a:lnSpc>
                <a:spcPts val="3190"/>
              </a:lnSpc>
            </a:pPr>
            <a:r>
              <a:rPr lang="zh-TW" sz="2400">
                <a:latin typeface="Microsoft YaHei"/>
                <a:ea typeface="Microsoft YaHei"/>
              </a:rPr>
              <a:t>① 主要评估项目政策是否</a:t>
            </a:r>
            <a:r>
              <a:rPr lang="zh-TW" sz="2400">
                <a:solidFill>
                  <a:srgbClr val="490303"/>
                </a:solidFill>
                <a:latin typeface="Microsoft YaHei"/>
                <a:ea typeface="Microsoft YaHei"/>
              </a:rPr>
              <a:t>具有公</a:t>
            </a:r>
            <a:r>
              <a:rPr lang="zh-TW" sz="2400">
                <a:solidFill>
                  <a:srgbClr val="D60B0E"/>
                </a:solidFill>
                <a:latin typeface="Microsoft YaHei"/>
                <a:ea typeface="Microsoft YaHei"/>
              </a:rPr>
              <a:t>共性，</a:t>
            </a:r>
            <a:r>
              <a:rPr lang="zh-TW" sz="2400">
                <a:latin typeface="Microsoft YaHei"/>
                <a:ea typeface="Microsoft YaHei"/>
              </a:rPr>
              <a:t>是否属于公共财政支持范 围；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3190"/>
              </a:lnSpc>
            </a:pPr>
            <a:r>
              <a:rPr lang="zh-TW" sz="2400">
                <a:latin typeface="Microsoft YaHei"/>
                <a:ea typeface="Microsoft YaHei"/>
              </a:rPr>
              <a:t>② 项目单位是否有类似项目政策得到财政资</a:t>
            </a:r>
            <a:r>
              <a:rPr lang="zh-TW" sz="2400">
                <a:solidFill>
                  <a:srgbClr val="960506"/>
                </a:solidFill>
                <a:latin typeface="Microsoft YaHei"/>
                <a:ea typeface="Microsoft YaHei"/>
              </a:rPr>
              <a:t>金重复</a:t>
            </a:r>
            <a:r>
              <a:rPr lang="zh-TW" sz="2400">
                <a:solidFill>
                  <a:srgbClr val="D60B0E"/>
                </a:solidFill>
                <a:latin typeface="Microsoft YaHei"/>
                <a:ea typeface="Microsoft YaHei"/>
              </a:rPr>
              <a:t>支持；</a:t>
            </a:r>
            <a:endParaRPr lang="zh-TW" sz="2400">
              <a:solidFill>
                <a:srgbClr val="D60B0E"/>
              </a:solidFill>
              <a:latin typeface="Microsoft YaHei"/>
              <a:ea typeface="Microsoft YaHei"/>
            </a:endParaRPr>
          </a:p>
          <a:p>
            <a:pPr marL="433705" indent="-469900">
              <a:lnSpc>
                <a:spcPts val="3190"/>
              </a:lnSpc>
            </a:pPr>
            <a:r>
              <a:rPr lang="zh-TW" sz="2400">
                <a:latin typeface="Microsoft YaHei"/>
                <a:ea typeface="Microsoft YaHei"/>
              </a:rPr>
              <a:t>③ 项目政策资金来源渠道是否明确，各渠道资金到位时间、条件 </a:t>
            </a:r>
            <a:r>
              <a:rPr lang="zh-TW" sz="2400">
                <a:solidFill>
                  <a:srgbClr val="D60B0E"/>
                </a:solidFill>
                <a:latin typeface="Microsoft YaHei"/>
                <a:ea typeface="Microsoft YaHei"/>
              </a:rPr>
              <a:t>是否能够落实；</a:t>
            </a:r>
            <a:endParaRPr lang="zh-TW" sz="2400">
              <a:solidFill>
                <a:srgbClr val="D60B0E"/>
              </a:solidFill>
              <a:latin typeface="Microsoft YaHei"/>
              <a:ea typeface="Microsoft YaHei"/>
            </a:endParaRPr>
          </a:p>
          <a:p>
            <a:pPr marL="433705" indent="-469900">
              <a:lnSpc>
                <a:spcPts val="3190"/>
              </a:lnSpc>
            </a:pPr>
            <a:r>
              <a:rPr lang="zh-TW" sz="2400">
                <a:latin typeface="Microsoft YaHei"/>
                <a:ea typeface="Microsoft YaHei"/>
              </a:rPr>
              <a:t>④ 财政资金支持</a:t>
            </a:r>
            <a:r>
              <a:rPr lang="zh-TW" sz="2400">
                <a:solidFill>
                  <a:srgbClr val="490303"/>
                </a:solidFill>
                <a:latin typeface="Microsoft YaHei"/>
                <a:ea typeface="Microsoft YaHei"/>
              </a:rPr>
              <a:t>方式是</a:t>
            </a:r>
            <a:r>
              <a:rPr lang="zh-TW" sz="2400">
                <a:solidFill>
                  <a:srgbClr val="D60B0E"/>
                </a:solidFill>
                <a:latin typeface="Microsoft YaHei"/>
                <a:ea typeface="Microsoft YaHei"/>
              </a:rPr>
              <a:t>否科学合理，</a:t>
            </a:r>
            <a:r>
              <a:rPr lang="zh-TW" sz="2400">
                <a:latin typeface="Microsoft YaHei"/>
                <a:ea typeface="Microsoft YaHei"/>
              </a:rPr>
              <a:t>区县两级财政资金配套方式 和承受能力是否科学合理。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52" y="0"/>
            <a:ext cx="1222248" cy="25328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31392" y="402336"/>
            <a:ext cx="5041392" cy="502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700">
                <a:latin typeface="Arial" panose="020B0604020202090204"/>
                <a:ea typeface="Arial" panose="020B0604020202090204"/>
              </a:rPr>
              <a:t>3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事前评估的主要内容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1288" y="1271016"/>
            <a:ext cx="4410456" cy="3596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五、项目政策预算编制合理性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8240" y="2081784"/>
            <a:ext cx="9851136" cy="11521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571500" algn="just">
              <a:lnSpc>
                <a:spcPts val="3130"/>
              </a:lnSpc>
            </a:pPr>
            <a:r>
              <a:rPr lang="zh-TW" sz="2400">
                <a:latin typeface="Microsoft YaHei"/>
                <a:ea typeface="Microsoft YaHei"/>
              </a:rPr>
              <a:t>主要评估项目政策预算是否与绩效目标、项目政策内容相匹配, 预算编制是否符合相关规定，编制依据是否充分，投入产出比是 否合理。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1219200" cy="25420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4584"/>
            <a:ext cx="554736" cy="14234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19200" y="402336"/>
            <a:ext cx="4578096" cy="499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215900"/>
            <a:r>
              <a:rPr lang="zh-CN" sz="2700">
                <a:latin typeface="Arial" panose="020B0604020202090204"/>
                <a:ea typeface="Arial" panose="020B0604020202090204"/>
              </a:rPr>
              <a:t>4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事前绩效评估方式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3000" y="1057656"/>
            <a:ext cx="10131552" cy="43952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609600">
              <a:lnSpc>
                <a:spcPts val="2785"/>
              </a:lnSpc>
            </a:pPr>
            <a:r>
              <a:rPr lang="zh-TW" sz="2300">
                <a:latin typeface="MingLiU"/>
                <a:ea typeface="MingLiU"/>
              </a:rPr>
              <a:t>事前绩效评估的方式包括现场调研、聘请专家、网络调查、电话咨询、 召开座谈会、问卷调查、人大代表和政协委员参与等方式。</a:t>
            </a:r>
            <a:endParaRPr lang="zh-TW" sz="2300">
              <a:latin typeface="MingLiU"/>
              <a:ea typeface="MingLiU"/>
            </a:endParaRPr>
          </a:p>
          <a:p>
            <a:pPr indent="165100" algn="just">
              <a:lnSpc>
                <a:spcPts val="2830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（一） 聘请专家。是指邀请技术、管理和财务等方面的专家参与事前评估工 作，提供专业支持。</a:t>
            </a:r>
            <a:endParaRPr lang="zh-TW" sz="2300">
              <a:solidFill>
                <a:srgbClr val="D60B0E"/>
              </a:solidFill>
              <a:latin typeface="MingLiU"/>
              <a:ea typeface="MingLiU"/>
            </a:endParaRPr>
          </a:p>
          <a:p>
            <a:pPr indent="165100" algn="just">
              <a:lnSpc>
                <a:spcPts val="2930"/>
              </a:lnSpc>
            </a:pPr>
            <a:r>
              <a:rPr lang="zh-TW" sz="2300">
                <a:latin typeface="MingLiU"/>
                <a:ea typeface="MingLiU"/>
              </a:rPr>
              <a:t>（二） 网络调查。是指通过互联网及相关媒体开展调査，向评估对象利益相 关方了解情况或征询意见。</a:t>
            </a:r>
            <a:endParaRPr lang="zh-TW" sz="2300">
              <a:latin typeface="MingLiU"/>
              <a:ea typeface="MingLiU"/>
            </a:endParaRPr>
          </a:p>
          <a:p>
            <a:pPr indent="165100" algn="just">
              <a:lnSpc>
                <a:spcPts val="2760"/>
              </a:lnSpc>
            </a:pPr>
            <a:r>
              <a:rPr lang="zh-TW" sz="2300">
                <a:latin typeface="MingLiU"/>
                <a:ea typeface="MingLiU"/>
              </a:rPr>
              <a:t>（三） 电话咨询。是指通过电话对专业人士、评估对象及其他相关方进行咨 询。</a:t>
            </a:r>
            <a:endParaRPr lang="zh-TW" sz="2300">
              <a:latin typeface="MingLiU"/>
              <a:ea typeface="MingLiU"/>
            </a:endParaRPr>
          </a:p>
          <a:p>
            <a:pPr indent="165100" algn="just">
              <a:lnSpc>
                <a:spcPts val="2930"/>
              </a:lnSpc>
            </a:pPr>
            <a:r>
              <a:rPr lang="zh-TW" sz="2300">
                <a:latin typeface="MingLiU"/>
                <a:ea typeface="MingLiU"/>
              </a:rPr>
              <a:t>（四） 召开座谈会。是指组织第三方机构、特定人员或专家座谈，对评估项 日集中发表意见和建议。</a:t>
            </a:r>
            <a:endParaRPr lang="zh-TW" sz="2300">
              <a:latin typeface="MingLiU"/>
              <a:ea typeface="MingLiU"/>
            </a:endParaRPr>
          </a:p>
          <a:p>
            <a:pPr indent="165100" algn="just">
              <a:lnSpc>
                <a:spcPts val="2930"/>
              </a:lnSpc>
            </a:pPr>
            <a:r>
              <a:rPr lang="zh-TW" sz="2300">
                <a:latin typeface="MingLiU"/>
                <a:ea typeface="MingLiU"/>
              </a:rPr>
              <a:t>（五） 问卷调查。是指调査者运用统一设计的问卷向评估对象利益相关方了 解情况或征询意见。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6048" y="5437632"/>
            <a:ext cx="10128504" cy="7467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r">
              <a:lnSpc>
                <a:spcPts val="2855"/>
              </a:lnSpc>
            </a:pPr>
            <a:r>
              <a:rPr lang="zh-TW" sz="2300">
                <a:latin typeface="MingLiU"/>
                <a:ea typeface="MingLiU"/>
              </a:rPr>
              <a:t>（六）人大代表和政协委员参与。是指邀请人大代表和政协委员参与事前评 估工作，人大代表和政协委员可分别从预算监督和民主监督的角度提出意见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8784" y="6367272"/>
            <a:ext cx="10975848" cy="3261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>
              <a:spcBef>
                <a:spcPts val="1400"/>
              </a:spcBef>
            </a:pPr>
            <a:endParaRPr lang="zh-TW" sz="1100" b="1">
              <a:solidFill>
                <a:srgbClr val="ED7D31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93648" y="2810256"/>
            <a:ext cx="2724912" cy="713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6500" b="1">
                <a:solidFill>
                  <a:srgbClr val="D2B04A"/>
                </a:solidFill>
                <a:latin typeface="Times New Roman" panose="02020503050405090304"/>
              </a:rPr>
              <a:t>FART </a:t>
            </a:r>
            <a:r>
              <a:rPr lang="zh-CN" sz="6500" b="1">
                <a:solidFill>
                  <a:srgbClr val="D2B04A"/>
                </a:solidFill>
                <a:latin typeface="Times New Roman" panose="02020503050405090304"/>
                <a:ea typeface="Times New Roman" panose="02020503050405090304"/>
              </a:rPr>
              <a:t>2</a:t>
            </a:r>
            <a:endParaRPr lang="zh-CN" sz="6500" b="1">
              <a:solidFill>
                <a:srgbClr val="D2B04A"/>
              </a:solidFill>
              <a:latin typeface="Times New Roman" panose="02020503050405090304"/>
              <a:ea typeface="Times New Roman" panose="0202050305040509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53840" y="2767584"/>
            <a:ext cx="7555992" cy="7101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事前绩效评估的基本流程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752" y="0"/>
            <a:ext cx="1222248" cy="25328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49552" y="737616"/>
            <a:ext cx="128016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准备阶段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49552" y="3319272"/>
            <a:ext cx="128016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实施阶段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69664" y="469392"/>
            <a:ext cx="292608" cy="2926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TW" sz="2400">
                <a:latin typeface="Microsoft YaHei"/>
                <a:ea typeface="Microsoft YaHei"/>
              </a:rPr>
              <a:t>、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66616" y="1072896"/>
            <a:ext cx="295656" cy="2926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TW" sz="2400">
                <a:latin typeface="Microsoft YaHei"/>
                <a:ea typeface="Microsoft YaHei"/>
              </a:rPr>
              <a:t>、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66616" y="1664208"/>
            <a:ext cx="295656" cy="2926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3</a:t>
            </a:r>
            <a:r>
              <a:rPr lang="zh-TW" sz="2400">
                <a:latin typeface="Microsoft YaHei"/>
                <a:ea typeface="Microsoft YaHei"/>
              </a:rPr>
              <a:t>、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54424" y="2234184"/>
            <a:ext cx="307848" cy="2956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4</a:t>
            </a:r>
            <a:r>
              <a:rPr lang="zh-TW" sz="2400">
                <a:latin typeface="Microsoft YaHei"/>
                <a:ea typeface="Microsoft YaHei"/>
              </a:rPr>
              <a:t>、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66616" y="3785616"/>
            <a:ext cx="295656" cy="13228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spcAft>
                <a:spcPts val="910"/>
              </a:spcAft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5</a:t>
            </a:r>
            <a:r>
              <a:rPr lang="zh-TW" sz="2400">
                <a:latin typeface="Microsoft YaHei"/>
                <a:ea typeface="Microsoft YaHei"/>
              </a:rPr>
              <a:t>、</a:t>
            </a:r>
            <a:endParaRPr lang="zh-TW" sz="2400">
              <a:latin typeface="Microsoft YaHei"/>
              <a:ea typeface="Microsoft YaHei"/>
            </a:endParaRPr>
          </a:p>
          <a:p>
            <a:pPr indent="0" algn="just">
              <a:spcAft>
                <a:spcPts val="1050"/>
              </a:spcAft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6</a:t>
            </a:r>
            <a:r>
              <a:rPr lang="zh-TW" sz="2400">
                <a:latin typeface="Microsoft YaHei"/>
                <a:ea typeface="Microsoft YaHei"/>
              </a:rPr>
              <a:t>、</a:t>
            </a:r>
            <a:endParaRPr lang="zh-TW" sz="2400">
              <a:latin typeface="Microsoft YaHei"/>
              <a:ea typeface="Microsoft YaHei"/>
            </a:endParaRPr>
          </a:p>
          <a:p>
            <a:pPr indent="0" algn="just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7</a:t>
            </a:r>
            <a:r>
              <a:rPr lang="zh-TW" sz="2400">
                <a:latin typeface="Microsoft YaHei"/>
                <a:ea typeface="Microsoft YaHei"/>
              </a:rPr>
              <a:t>、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42104" y="432816"/>
            <a:ext cx="3675888" cy="15971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770"/>
              </a:lnSpc>
              <a:spcAft>
                <a:spcPts val="910"/>
              </a:spcAft>
            </a:pPr>
            <a:r>
              <a:rPr lang="zh-TW" sz="2400">
                <a:latin typeface="Microsoft YaHei"/>
                <a:ea typeface="Microsoft YaHei"/>
              </a:rPr>
              <a:t>确定事前绩效评估对象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770"/>
              </a:lnSpc>
              <a:spcAft>
                <a:spcPts val="910"/>
              </a:spcAft>
            </a:pPr>
            <a:r>
              <a:rPr lang="zh-TW" sz="2400">
                <a:latin typeface="Microsoft YaHei"/>
                <a:ea typeface="Microsoft YaHei"/>
              </a:rPr>
              <a:t>成立事前绩效评估工作组。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770"/>
              </a:lnSpc>
            </a:pPr>
            <a:r>
              <a:rPr lang="zh-TW" sz="2400">
                <a:latin typeface="Microsoft YaHei"/>
                <a:ea typeface="Microsoft YaHei"/>
              </a:rPr>
              <a:t>下达事前绩效评估入户通知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63440" y="2218944"/>
            <a:ext cx="6531864" cy="2987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495300" algn="just"/>
            <a:r>
              <a:rPr lang="zh-TW" sz="2400">
                <a:latin typeface="Microsoft YaHei"/>
                <a:ea typeface="Microsoft YaHei"/>
              </a:rPr>
              <a:t>入户调研，被评价单位提供相关资料和《事前绩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51376" y="2584704"/>
            <a:ext cx="7043928" cy="10393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95300" algn="just">
              <a:lnSpc>
                <a:spcPts val="2770"/>
              </a:lnSpc>
            </a:pPr>
            <a:r>
              <a:rPr lang="zh-TW" sz="2400">
                <a:latin typeface="Microsoft YaHei"/>
                <a:ea typeface="Microsoft YaHei"/>
              </a:rPr>
              <a:t>效评估政策项目预期绩效报告》《事前绩效评估政策 项目绩效目标申报表》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（只有此步骤是被评价单位做 的，其他步骤都是工作组来做）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60392" y="3624072"/>
            <a:ext cx="6534912" cy="14752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95300" algn="just">
              <a:lnSpc>
                <a:spcPts val="2770"/>
              </a:lnSpc>
              <a:spcAft>
                <a:spcPts val="350"/>
              </a:spcAft>
            </a:pPr>
            <a:r>
              <a:rPr lang="zh-TW" sz="2400">
                <a:latin typeface="Microsoft YaHei"/>
                <a:ea typeface="Microsoft YaHei"/>
              </a:rPr>
              <a:t>组建专家组，签订专家承诺书</a:t>
            </a:r>
            <a:endParaRPr lang="zh-TW" sz="2400">
              <a:latin typeface="Microsoft YaHei"/>
              <a:ea typeface="Microsoft YaHei"/>
            </a:endParaRPr>
          </a:p>
          <a:p>
            <a:pPr indent="495300" algn="just">
              <a:lnSpc>
                <a:spcPts val="2770"/>
              </a:lnSpc>
              <a:spcAft>
                <a:spcPts val="490"/>
              </a:spcAft>
            </a:pPr>
            <a:r>
              <a:rPr lang="zh-TW" sz="2400">
                <a:latin typeface="Microsoft YaHei"/>
                <a:ea typeface="Microsoft YaHei"/>
              </a:rPr>
              <a:t>进行预评估，对缺失的资料进行补充</a:t>
            </a:r>
            <a:endParaRPr lang="zh-TW" sz="2400">
              <a:latin typeface="Microsoft YaHei"/>
              <a:ea typeface="Microsoft YaHei"/>
            </a:endParaRPr>
          </a:p>
          <a:p>
            <a:pPr indent="495300" algn="just">
              <a:lnSpc>
                <a:spcPts val="2770"/>
              </a:lnSpc>
            </a:pPr>
            <a:r>
              <a:rPr lang="zh-TW" sz="2400">
                <a:latin typeface="Microsoft YaHei"/>
                <a:ea typeface="Microsoft YaHei"/>
              </a:rPr>
              <a:t>正式专家评估会，专家出具评估意见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43456" y="5620512"/>
            <a:ext cx="12862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应用阶段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60520" y="5373624"/>
            <a:ext cx="3560064" cy="1319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770"/>
              </a:spcAft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8</a:t>
            </a:r>
            <a:r>
              <a:rPr lang="zh-TW" sz="2400">
                <a:latin typeface="Microsoft YaHei"/>
                <a:ea typeface="Microsoft YaHei"/>
              </a:rPr>
              <a:t>、 撰写报告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spcAft>
                <a:spcPts val="420"/>
              </a:spcAft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9</a:t>
            </a:r>
            <a:r>
              <a:rPr lang="zh-TW" sz="2400">
                <a:latin typeface="Microsoft YaHei"/>
                <a:ea typeface="Microsoft YaHei"/>
              </a:rPr>
              <a:t>、 根据报告结果安排预算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TW" sz="1100" b="1" i="1">
                <a:solidFill>
                  <a:srgbClr val="ED7D31"/>
                </a:solidFill>
                <a:latin typeface="Microsoft YaHei"/>
                <a:ea typeface="Microsoft YaHei"/>
              </a:rPr>
              <a:t>-</a:t>
            </a:r>
            <a:endParaRPr lang="zh-TW" sz="1100" b="1">
              <a:solidFill>
                <a:srgbClr val="ED7D31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9752" y="0"/>
            <a:ext cx="1222248" cy="2545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168" y="5428488"/>
            <a:ext cx="554736" cy="14203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912" y="582168"/>
            <a:ext cx="1612392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1016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9352" y="4910328"/>
            <a:ext cx="1502664" cy="957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79705" indent="-215900">
              <a:lnSpc>
                <a:spcPts val="2065"/>
              </a:lnSpc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 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 </a:t>
            </a:r>
            <a:r>
              <a:rPr lang="en-US" sz="2500" b="1">
                <a:solidFill>
                  <a:srgbClr val="ED7D31"/>
                </a:solidFill>
                <a:latin typeface="Times New Roman" panose="02020503050405090304"/>
              </a:rPr>
              <a:t>k</a:t>
            </a:r>
            <a:endParaRPr lang="en-US" sz="2500" b="1">
              <a:solidFill>
                <a:srgbClr val="ED7D31"/>
              </a:solidFill>
              <a:latin typeface="Times New Roman" panose="02020503050405090304"/>
            </a:endParaRPr>
          </a:p>
          <a:p>
            <a:pPr indent="0" algn="ctr">
              <a:lnSpc>
                <a:spcPts val="2065"/>
              </a:lnSpc>
            </a:pPr>
            <a:r>
              <a:rPr lang="en-US" sz="2500" b="1">
                <a:latin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96896" y="384048"/>
            <a:ext cx="8086344" cy="22585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2465705" indent="0">
              <a:spcAft>
                <a:spcPts val="840"/>
              </a:spcAft>
            </a:pPr>
            <a:r>
              <a:rPr lang="zh-TW" sz="3700">
                <a:latin typeface="Microsoft YaHei"/>
                <a:ea typeface="Microsoft YaHei"/>
              </a:rPr>
              <a:t>项目背景</a:t>
            </a:r>
            <a:endParaRPr lang="zh-TW" sz="3700">
              <a:latin typeface="Microsoft YaHei"/>
              <a:ea typeface="Microsoft YaHei"/>
            </a:endParaRPr>
          </a:p>
          <a:p>
            <a:pPr indent="419100"/>
            <a:r>
              <a:rPr lang="zh-TW" sz="2400">
                <a:latin typeface="Microsoft YaHei"/>
                <a:ea typeface="Microsoft YaHei"/>
              </a:rPr>
              <a:t>实施单位：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</a:t>
            </a:r>
            <a:r>
              <a:rPr lang="zh-TW" sz="2400">
                <a:latin typeface="Microsoft YaHei"/>
                <a:ea typeface="Microsoft YaHei"/>
              </a:rPr>
              <a:t>区环境卫生管理队</a:t>
            </a:r>
            <a:endParaRPr lang="zh-TW" sz="2400">
              <a:latin typeface="Microsoft YaHei"/>
              <a:ea typeface="Microsoft YaHei"/>
            </a:endParaRPr>
          </a:p>
          <a:p>
            <a:pPr indent="419100">
              <a:spcAft>
                <a:spcPts val="140"/>
              </a:spcAft>
            </a:pPr>
            <a:r>
              <a:rPr lang="zh-TW" sz="2400">
                <a:latin typeface="Microsoft YaHei"/>
                <a:ea typeface="Microsoft YaHei"/>
              </a:rPr>
              <a:t>主管部门：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</a:t>
            </a:r>
            <a:r>
              <a:rPr lang="zh-TW" sz="2400">
                <a:latin typeface="Microsoft YaHei"/>
                <a:ea typeface="Microsoft YaHei"/>
              </a:rPr>
              <a:t>区城管局 ___</a:t>
            </a:r>
            <a:endParaRPr lang="zh-TW" sz="2400">
              <a:latin typeface="Microsoft YaHei"/>
              <a:ea typeface="Microsoft YaHei"/>
            </a:endParaRPr>
          </a:p>
          <a:p>
            <a:pPr indent="419100"/>
            <a:r>
              <a:rPr lang="zh-TW" sz="2400">
                <a:latin typeface="Microsoft YaHei"/>
                <a:ea typeface="Microsoft YaHei"/>
              </a:rPr>
              <a:t>项目内容：根据《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打赢蓝天保卫战三年行动计划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en-US" sz="2500" b="1">
                <a:latin typeface="Times New Roman" panose="02020503050405090304"/>
              </a:rPr>
              <a:t>(2018-2020</a:t>
            </a:r>
            <a:r>
              <a:rPr lang="zh-TW" sz="2400">
                <a:latin typeface="Microsoft YaHei"/>
                <a:ea typeface="Microsoft YaHei"/>
              </a:rPr>
              <a:t>年)》、《大气污染防治重点工作实施方案》等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01824" y="2663952"/>
            <a:ext cx="8506968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文件制定的柴油环卫车辆淘汰任务，结合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环境卫生管理队现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01824" y="3029712"/>
            <a:ext cx="850696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有车辆配置及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财政资金实际状况，拟分步骤、分阶段更新环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01824" y="3398520"/>
            <a:ext cx="8333232" cy="14295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785"/>
              </a:lnSpc>
            </a:pPr>
            <a:r>
              <a:rPr lang="zh-TW" sz="2400">
                <a:latin typeface="Microsoft YaHei"/>
                <a:ea typeface="Microsoft YaHei"/>
              </a:rPr>
              <a:t>卫车辆。</a:t>
            </a:r>
            <a:endParaRPr lang="zh-TW" sz="2400">
              <a:latin typeface="Microsoft YaHei"/>
              <a:ea typeface="Microsoft YaHei"/>
            </a:endParaRPr>
          </a:p>
          <a:p>
            <a:pPr indent="698500">
              <a:lnSpc>
                <a:spcPts val="2785"/>
              </a:lnSpc>
            </a:pPr>
            <a:r>
              <a:rPr lang="zh-TW" sz="2400">
                <a:latin typeface="Microsoft YaHei"/>
                <a:ea typeface="Microsoft YaHei"/>
              </a:rPr>
              <a:t>本次申报的分阶段更新环卫车辆购置项目内容为：采购新 能源洒水车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10</a:t>
            </a:r>
            <a:r>
              <a:rPr lang="zh-TW" sz="2400">
                <a:latin typeface="Microsoft YaHei"/>
                <a:ea typeface="Microsoft YaHei"/>
              </a:rPr>
              <a:t>台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,</a:t>
            </a:r>
            <a:r>
              <a:rPr lang="zh-TW" sz="2400">
                <a:latin typeface="Microsoft YaHei"/>
                <a:ea typeface="Microsoft YaHei"/>
              </a:rPr>
              <a:t>新能源清扫车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16</a:t>
            </a:r>
            <a:r>
              <a:rPr lang="zh-TW" sz="2400">
                <a:latin typeface="Microsoft YaHei"/>
                <a:ea typeface="Microsoft YaHei"/>
              </a:rPr>
              <a:t>台，自项目招标公布之日起, 预计项目周期约为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3</a:t>
            </a:r>
            <a:r>
              <a:rPr lang="zh-TW" sz="2400">
                <a:latin typeface="Microsoft YaHei"/>
                <a:ea typeface="Microsoft YaHei"/>
              </a:rPr>
              <a:t>个月。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66872" y="5224272"/>
            <a:ext cx="41026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其中申请财政资金：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3516</a:t>
            </a:r>
            <a:r>
              <a:rPr lang="zh-TW" sz="2400">
                <a:latin typeface="Microsoft YaHei"/>
                <a:ea typeface="Microsoft YaHei"/>
              </a:rPr>
              <a:t>万元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352" y="4910328"/>
            <a:ext cx="1502664" cy="957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79705" indent="-215900">
              <a:lnSpc>
                <a:spcPts val="2065"/>
              </a:lnSpc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 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 </a:t>
            </a:r>
            <a:r>
              <a:rPr lang="en-US" sz="2500" b="1">
                <a:solidFill>
                  <a:srgbClr val="ED7D31"/>
                </a:solidFill>
                <a:latin typeface="Times New Roman" panose="02020503050405090304"/>
              </a:rPr>
              <a:t>k</a:t>
            </a:r>
            <a:endParaRPr lang="en-US" sz="2500" b="1">
              <a:solidFill>
                <a:srgbClr val="ED7D31"/>
              </a:solidFill>
              <a:latin typeface="Times New Roman" panose="02020503050405090304"/>
            </a:endParaRPr>
          </a:p>
          <a:p>
            <a:pPr indent="0" algn="ctr">
              <a:lnSpc>
                <a:spcPts val="2065"/>
              </a:lnSpc>
            </a:pPr>
            <a:r>
              <a:rPr lang="en-US" sz="2500" b="1">
                <a:latin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29256" y="371856"/>
            <a:ext cx="8534400" cy="25206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350"/>
              </a:spcAft>
            </a:pPr>
            <a:r>
              <a:rPr lang="en-US" sz="2700">
                <a:latin typeface="Arial" panose="020B0604020202090204"/>
              </a:rPr>
              <a:t>1s</a:t>
            </a:r>
            <a:r>
              <a:rPr lang="zh-TW" sz="3700">
                <a:latin typeface="Microsoft YaHei"/>
                <a:ea typeface="Microsoft YaHei"/>
              </a:rPr>
              <a:t>事前绩效评估准备阶段</a:t>
            </a:r>
            <a:endParaRPr lang="zh-TW" sz="3700">
              <a:latin typeface="Microsoft YaHei"/>
              <a:ea typeface="Microsoft YaHei"/>
            </a:endParaRPr>
          </a:p>
          <a:p>
            <a:pPr marL="141605" indent="165100" algn="just">
              <a:lnSpc>
                <a:spcPts val="2845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（一）确定事前绩效评估对象。</a:t>
            </a:r>
            <a:r>
              <a:rPr lang="zh-TW" sz="2300">
                <a:latin typeface="MingLiU"/>
                <a:ea typeface="MingLiU"/>
              </a:rPr>
              <a:t>市级部门（财政部门）根据经 济社会发展需求和年度工作重点，制定事前绩效评估年度计划, 并依据下一年度部门预算编制要求，提出事前绩效评估对象的 选定原则，按照预算编制通知等相关要求具体确定事前绩效评 估项目和工作任务。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96896" y="3252216"/>
            <a:ext cx="8305800" cy="21976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165100" algn="just">
              <a:lnSpc>
                <a:spcPts val="2880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（二）成立事前绩效评估工作组。</a:t>
            </a:r>
            <a:r>
              <a:rPr lang="zh-TW" sz="2300">
                <a:latin typeface="MingLiU"/>
                <a:ea typeface="MingLiU"/>
              </a:rPr>
              <a:t>市级部门（财政部门）成立 事前绩效评估工作组，可委托第三方机构具体实施，确保事前 绩效评估工作顺利实施。</a:t>
            </a:r>
            <a:endParaRPr lang="zh-TW" sz="2300">
              <a:latin typeface="MingLiU"/>
              <a:ea typeface="MingLiU"/>
            </a:endParaRPr>
          </a:p>
          <a:p>
            <a:pPr indent="546100" algn="just">
              <a:lnSpc>
                <a:spcPts val="2880"/>
              </a:lnSpc>
            </a:pPr>
            <a:r>
              <a:rPr lang="zh-TW" sz="2300">
                <a:latin typeface="MingLiU"/>
                <a:ea typeface="MingLiU"/>
              </a:rPr>
              <a:t>市级部门（财政部门）对评估工作组、第三方机构和项目 单位组织开展事前绩效评估工作培训，讲解事前绩效评估的工 作内容、方法、程序、标准和时间要求等。</a:t>
            </a:r>
            <a:endParaRPr lang="zh-TW" sz="23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352" y="4910328"/>
            <a:ext cx="1502664" cy="957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79705" indent="-215900">
              <a:lnSpc>
                <a:spcPts val="2065"/>
              </a:lnSpc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 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 </a:t>
            </a:r>
            <a:r>
              <a:rPr lang="en-US" sz="2500" b="1">
                <a:solidFill>
                  <a:srgbClr val="ED7D31"/>
                </a:solidFill>
                <a:latin typeface="Times New Roman" panose="02020503050405090304"/>
              </a:rPr>
              <a:t>k</a:t>
            </a:r>
            <a:endParaRPr lang="en-US" sz="2500" b="1">
              <a:solidFill>
                <a:srgbClr val="ED7D31"/>
              </a:solidFill>
              <a:latin typeface="Times New Roman" panose="02020503050405090304"/>
            </a:endParaRPr>
          </a:p>
          <a:p>
            <a:pPr indent="0" algn="ctr">
              <a:lnSpc>
                <a:spcPts val="2065"/>
              </a:lnSpc>
            </a:pPr>
            <a:r>
              <a:rPr lang="en-US" sz="2500" b="1">
                <a:latin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63696" y="713232"/>
            <a:ext cx="5550408" cy="5812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1120"/>
              </a:spcAft>
            </a:pPr>
            <a:r>
              <a:rPr lang="zh-TW" sz="2400">
                <a:solidFill>
                  <a:srgbClr val="19191A"/>
                </a:solidFill>
                <a:latin typeface="Microsoft YaHei"/>
                <a:ea typeface="Microsoft YaHei"/>
              </a:rPr>
              <a:t>事前评估工作组成立通知单</a:t>
            </a:r>
            <a:endParaRPr lang="zh-TW" sz="2400">
              <a:solidFill>
                <a:srgbClr val="19191A"/>
              </a:solidFill>
              <a:latin typeface="Microsoft YaHei"/>
              <a:ea typeface="Microsoft YaHei"/>
            </a:endParaRPr>
          </a:p>
          <a:p>
            <a:pPr marL="1119505" indent="0">
              <a:spcAft>
                <a:spcPts val="1260"/>
              </a:spcAft>
            </a:pPr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叩境卫生管理队：</a:t>
            </a:r>
            <a:endParaRPr lang="zh-TW" sz="1400">
              <a:solidFill>
                <a:srgbClr val="19191A"/>
              </a:solidFill>
              <a:latin typeface="MingLiU"/>
              <a:ea typeface="MingLiU"/>
            </a:endParaRPr>
          </a:p>
          <a:p>
            <a:pPr indent="0">
              <a:spcAft>
                <a:spcPts val="1260"/>
              </a:spcAft>
            </a:pPr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I 为切实落实《：   日级预算项目政策事前绩效评估管理办法》</a:t>
            </a:r>
            <a:endParaRPr lang="zh-TW" sz="1400">
              <a:solidFill>
                <a:srgbClr val="19191A"/>
              </a:solidFill>
              <a:latin typeface="MingLiU"/>
              <a:ea typeface="MingLiU"/>
            </a:endParaRPr>
          </a:p>
          <a:p>
            <a:pPr indent="0">
              <a:spcAft>
                <a:spcPts val="1120"/>
              </a:spcAft>
            </a:pPr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文件要求，我局高度重视，经研究决定成立：      </a:t>
            </a:r>
            <a:r>
              <a:rPr lang="zh-TW" sz="1400" u="sng">
                <a:latin typeface="MingLiU"/>
                <a:ea typeface="MingLiU"/>
              </a:rPr>
              <a:t>卫车</a:t>
            </a:r>
            <a:r>
              <a:rPr lang="zh-TW" sz="1400" u="sng">
                <a:solidFill>
                  <a:srgbClr val="19191A"/>
                </a:solidFill>
                <a:latin typeface="MingLiU"/>
                <a:ea typeface="MingLiU"/>
              </a:rPr>
              <a:t>辆购置</a:t>
            </a:r>
            <a:endParaRPr lang="zh-TW" sz="1400" u="sng">
              <a:solidFill>
                <a:srgbClr val="19191A"/>
              </a:solidFill>
              <a:latin typeface="MingLiU"/>
              <a:ea typeface="MingLiU"/>
            </a:endParaRPr>
          </a:p>
          <a:p>
            <a:pPr indent="0">
              <a:spcAft>
                <a:spcPts val="1120"/>
              </a:spcAft>
            </a:pPr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项目事前绩效评估项目蛆。</a:t>
            </a:r>
            <a:endParaRPr lang="zh-TW" sz="1400">
              <a:solidFill>
                <a:srgbClr val="19191A"/>
              </a:solidFill>
              <a:latin typeface="MingLiU"/>
              <a:ea typeface="MingLiU"/>
            </a:endParaRPr>
          </a:p>
          <a:p>
            <a:pPr indent="368300">
              <a:spcAft>
                <a:spcPts val="1120"/>
              </a:spcAft>
            </a:pPr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一、项目工作组成员</a:t>
            </a:r>
            <a:endParaRPr lang="zh-TW" sz="1400">
              <a:solidFill>
                <a:srgbClr val="19191A"/>
              </a:solidFill>
              <a:latin typeface="MingLiU"/>
              <a:ea typeface="MingLiU"/>
            </a:endParaRPr>
          </a:p>
          <a:p>
            <a:pPr indent="368300">
              <a:spcAft>
                <a:spcPts val="1120"/>
              </a:spcAft>
            </a:pPr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组长：</a:t>
            </a:r>
            <a:r>
              <a:rPr lang="en-US" sz="1400">
                <a:solidFill>
                  <a:srgbClr val="19191A"/>
                </a:solidFill>
                <a:latin typeface="MingLiU"/>
              </a:rPr>
              <a:t>•</a:t>
            </a:r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张，</a:t>
            </a:r>
            <a:endParaRPr lang="zh-TW" sz="1400">
              <a:solidFill>
                <a:srgbClr val="19191A"/>
              </a:solidFill>
              <a:latin typeface="MingLiU"/>
              <a:ea typeface="MingLiU"/>
            </a:endParaRPr>
          </a:p>
          <a:p>
            <a:pPr indent="368300">
              <a:spcAft>
                <a:spcPts val="1120"/>
              </a:spcAft>
            </a:pPr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副组长：</a:t>
            </a:r>
            <a:r>
              <a:rPr lang="zh-TW" sz="1400">
                <a:latin typeface="MingLiU"/>
                <a:ea typeface="MingLiU"/>
              </a:rPr>
              <a:t>'岳</a:t>
            </a:r>
            <a:r>
              <a:rPr lang="zh-TW" sz="1400" baseline="30000">
                <a:latin typeface="MingLiU"/>
                <a:ea typeface="MingLiU"/>
              </a:rPr>
              <a:t> </a:t>
            </a:r>
            <a:endParaRPr lang="zh-TW" sz="1400" baseline="30000">
              <a:latin typeface="MingLiU"/>
              <a:ea typeface="MingLiU"/>
            </a:endParaRPr>
          </a:p>
          <a:p>
            <a:pPr indent="368300">
              <a:spcAft>
                <a:spcPts val="1120"/>
              </a:spcAft>
            </a:pPr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成员：岳学敏</a:t>
            </a:r>
            <a:endParaRPr lang="zh-TW" sz="1400">
              <a:solidFill>
                <a:srgbClr val="19191A"/>
              </a:solidFill>
              <a:latin typeface="MingLiU"/>
              <a:ea typeface="MingLiU"/>
            </a:endParaRPr>
          </a:p>
          <a:p>
            <a:pPr marL="878205" indent="0">
              <a:spcAft>
                <a:spcPts val="1120"/>
              </a:spcAft>
            </a:pPr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郭良雨</a:t>
            </a:r>
            <a:endParaRPr lang="zh-TW" sz="1400">
              <a:solidFill>
                <a:srgbClr val="19191A"/>
              </a:solidFill>
              <a:latin typeface="MingLiU"/>
              <a:ea typeface="MingLiU"/>
            </a:endParaRPr>
          </a:p>
          <a:p>
            <a:pPr marL="878205" indent="0"/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王永茂</a:t>
            </a:r>
            <a:endParaRPr lang="zh-TW" sz="1400">
              <a:solidFill>
                <a:srgbClr val="19191A"/>
              </a:solidFill>
              <a:latin typeface="MingLiU"/>
              <a:ea typeface="MingLiU"/>
            </a:endParaRPr>
          </a:p>
          <a:p>
            <a:pPr marL="763905" indent="0">
              <a:spcAft>
                <a:spcPts val="1120"/>
              </a:spcAft>
            </a:pPr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'土力</a:t>
            </a:r>
            <a:endParaRPr lang="zh-TW" sz="1400">
              <a:solidFill>
                <a:srgbClr val="19191A"/>
              </a:solidFill>
              <a:latin typeface="MingLiU"/>
              <a:ea typeface="MingLiU"/>
            </a:endParaRPr>
          </a:p>
          <a:p>
            <a:pPr marL="878205" indent="0">
              <a:spcAft>
                <a:spcPts val="1120"/>
              </a:spcAft>
            </a:pPr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王勇娇</a:t>
            </a:r>
            <a:endParaRPr lang="zh-TW" sz="1400">
              <a:solidFill>
                <a:srgbClr val="19191A"/>
              </a:solidFill>
              <a:latin typeface="MingLiU"/>
              <a:ea typeface="MingLiU"/>
            </a:endParaRPr>
          </a:p>
          <a:p>
            <a:pPr marL="878205" indent="0"/>
            <a:r>
              <a:rPr lang="zh-TW" sz="1400">
                <a:solidFill>
                  <a:srgbClr val="19191A"/>
                </a:solidFill>
                <a:latin typeface="MingLiU"/>
                <a:ea typeface="MingLiU"/>
              </a:rPr>
              <a:t>曹逊</a:t>
            </a:r>
            <a:endParaRPr lang="zh-TW" sz="1400">
              <a:solidFill>
                <a:srgbClr val="19191A"/>
              </a:solidFill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648970"/>
            <a:ext cx="10899140" cy="474599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140"/>
              </a:lnSpc>
            </a:pPr>
            <a:r>
              <a:rPr lang="zh-CN" sz="2600">
                <a:solidFill>
                  <a:srgbClr val="ED7D31"/>
                </a:solidFill>
                <a:latin typeface="Microsoft YaHei"/>
                <a:ea typeface="Microsoft YaHei"/>
              </a:rPr>
              <a:t>         </a:t>
            </a:r>
            <a:r>
              <a:rPr lang="zh-TW" sz="2600">
                <a:latin typeface="Microsoft YaHei"/>
                <a:ea typeface="Microsoft YaHei"/>
              </a:rPr>
              <a:t>党的十八大以来，在以习近平同志为核心的党中央坚强领导</a:t>
            </a:r>
            <a:endParaRPr lang="zh-TW" sz="2600">
              <a:latin typeface="Microsoft YaHei"/>
              <a:ea typeface="Microsoft YaHei"/>
            </a:endParaRPr>
          </a:p>
          <a:p>
            <a:pPr marL="890905" indent="0" algn="just">
              <a:lnSpc>
                <a:spcPts val="3140"/>
              </a:lnSpc>
            </a:pPr>
            <a:r>
              <a:rPr lang="zh-TW" sz="2600">
                <a:latin typeface="Microsoft YaHei"/>
                <a:ea typeface="Microsoft YaHei"/>
              </a:rPr>
              <a:t>下，各地区各部门认真贯彻落实党中央、国务院决策部署，财税 体制改革加快推进，预算管理制度持续完善，财政资金使用绩效 不断提升，对我国经济社会发展发挥了重要支持作用。但也要看 至</a:t>
            </a:r>
            <a:r>
              <a:rPr lang="en-US" sz="2700">
                <a:latin typeface="Arial" panose="020B0604020202090204"/>
              </a:rPr>
              <a:t>IJ,</a:t>
            </a:r>
            <a:r>
              <a:rPr lang="zh-TW" sz="2600">
                <a:latin typeface="Microsoft YaHei"/>
                <a:ea typeface="Microsoft YaHei"/>
              </a:rPr>
              <a:t>现行预算绩效管理仍然存在一些突出问题，主要是：绩效理 念尚未牢固树立，一些地方和部门存在</a:t>
            </a:r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重投入轻管理、重支出轻 绩效的意识</a:t>
            </a:r>
            <a:r>
              <a:rPr lang="zh-TW" sz="2600">
                <a:latin typeface="Microsoft YaHei"/>
                <a:ea typeface="Microsoft YaHei"/>
              </a:rPr>
              <a:t>；绩效管理的广度和深度不足，尚未覆盖所有财政资 金，一些领域</a:t>
            </a:r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财政资金低效无效、闲置沉淀、损失浪费</a:t>
            </a:r>
            <a:r>
              <a:rPr lang="zh-TW" sz="2600">
                <a:latin typeface="Microsoft YaHei"/>
                <a:ea typeface="Microsoft YaHei"/>
              </a:rPr>
              <a:t>的问题较 为突出，</a:t>
            </a:r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克扣挪用、截留私分、虚报冒领的问题时有发生</a:t>
            </a:r>
            <a:r>
              <a:rPr lang="zh-TW" sz="2600">
                <a:latin typeface="Microsoft YaHei"/>
                <a:ea typeface="Microsoft YaHei"/>
              </a:rPr>
              <a:t>；绩效 激励约束作用不强，绩效评价结果与预算安排和政策调整的挂钩 机制尚未建立。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8953" y="583223"/>
            <a:ext cx="1541585" cy="33410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1 .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192" y="1198684"/>
            <a:ext cx="1814146" cy="3341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8261" y="1817076"/>
            <a:ext cx="1497623" cy="33703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6538" y="2435469"/>
            <a:ext cx="1524000" cy="33703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192" y="3053861"/>
            <a:ext cx="1506415" cy="3341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261" y="3675184"/>
            <a:ext cx="1207477" cy="3341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7053" y="4293576"/>
            <a:ext cx="1503485" cy="33117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330" y="4914900"/>
            <a:ext cx="1494693" cy="94370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79705" indent="-215900" algn="just">
              <a:lnSpc>
                <a:spcPts val="2075"/>
              </a:lnSpc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 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 </a:t>
            </a:r>
            <a:r>
              <a:rPr lang="en-US" sz="2500" b="1">
                <a:solidFill>
                  <a:srgbClr val="ED7D31"/>
                </a:solidFill>
                <a:latin typeface="Times New Roman" panose="02020503050405090304"/>
              </a:rPr>
              <a:t>k</a:t>
            </a:r>
            <a:endParaRPr lang="en-US" sz="2500" b="1">
              <a:solidFill>
                <a:srgbClr val="ED7D31"/>
              </a:solidFill>
              <a:latin typeface="Times New Roman" panose="02020503050405090304"/>
            </a:endParaRPr>
          </a:p>
          <a:p>
            <a:pPr indent="0">
              <a:lnSpc>
                <a:spcPts val="2075"/>
              </a:lnSpc>
            </a:pPr>
            <a:r>
              <a:rPr lang="en-US" sz="2500" b="1">
                <a:latin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15761" y="782515"/>
            <a:ext cx="3373315" cy="90267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228600" algn="just">
              <a:lnSpc>
                <a:spcPts val="1985"/>
              </a:lnSpc>
            </a:pP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二、工作职责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  <a:p>
            <a:pPr indent="228600">
              <a:lnSpc>
                <a:spcPts val="1985"/>
              </a:lnSpc>
            </a:pPr>
            <a:r>
              <a:rPr lang="zh-TW" sz="900">
                <a:solidFill>
                  <a:srgbClr val="19191A"/>
                </a:solidFill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、 下达《项目事前绩效评估入户通知书》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  <a:p>
            <a:pPr indent="228600" algn="just">
              <a:lnSpc>
                <a:spcPts val="1985"/>
              </a:lnSpc>
            </a:pPr>
            <a:r>
              <a:rPr lang="zh-TW" sz="900">
                <a:solidFill>
                  <a:srgbClr val="19191A"/>
                </a:solidFill>
                <a:latin typeface="Times New Roman" panose="02020503050405090304"/>
                <a:ea typeface="Times New Roman" panose="02020503050405090304"/>
              </a:rPr>
              <a:t>2, 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入户调研，评估工作组到项目实施处开展调研，了解项目情 况，收集相关资料。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06969" y="1799492"/>
            <a:ext cx="3379177" cy="90853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266700" algn="just">
              <a:lnSpc>
                <a:spcPts val="2030"/>
              </a:lnSpc>
            </a:pPr>
            <a:r>
              <a:rPr lang="zh-TW" sz="900">
                <a:solidFill>
                  <a:srgbClr val="19191A"/>
                </a:solidFill>
                <a:latin typeface="Times New Roman" panose="02020503050405090304"/>
                <a:ea typeface="Times New Roman" panose="02020503050405090304"/>
              </a:rPr>
              <a:t>3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、 拟定工作方案。评估工作组按要求拟定具体的事前绩效评估 工作方案。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  <a:p>
            <a:pPr indent="266700" algn="just">
              <a:lnSpc>
                <a:spcPts val="2030"/>
              </a:lnSpc>
            </a:pPr>
            <a:r>
              <a:rPr lang="zh-TW" sz="900">
                <a:solidFill>
                  <a:srgbClr val="19191A"/>
                </a:solidFill>
                <a:latin typeface="Times New Roman" panose="02020503050405090304"/>
                <a:ea typeface="Times New Roman" panose="02020503050405090304"/>
              </a:rPr>
              <a:t>4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、 组建专家组。评估工作组依据项目内容遴选评估专家，组成 专家组，并适时对专家进行相关业务培训。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57038" y="715107"/>
            <a:ext cx="3385038" cy="54776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241300" algn="just">
              <a:lnSpc>
                <a:spcPts val="2020"/>
              </a:lnSpc>
            </a:pPr>
            <a:r>
              <a:rPr lang="zh-TW" sz="900">
                <a:solidFill>
                  <a:srgbClr val="19191A"/>
                </a:solidFill>
                <a:latin typeface="Times New Roman" panose="02020503050405090304"/>
                <a:ea typeface="Times New Roman" panose="02020503050405090304"/>
              </a:rPr>
              <a:t>5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、 收集审核资料，现场调研。评估工作组收集审核项目资料， 与专家深入项目现场进行调研。通过咨询专业人士、问卷调査、集中 座谈等方式，多渠道获取项目信息。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  <a:p>
            <a:pPr indent="241300" algn="just">
              <a:lnSpc>
                <a:spcPts val="2020"/>
              </a:lnSpc>
            </a:pPr>
            <a:r>
              <a:rPr lang="zh-TW" sz="900">
                <a:solidFill>
                  <a:srgbClr val="19191A"/>
                </a:solidFill>
                <a:latin typeface="Times New Roman" panose="02020503050405090304"/>
                <a:ea typeface="Times New Roman" panose="02020503050405090304"/>
              </a:rPr>
              <a:t>6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、 进行预评估。评估工作组与专家组对项目相关数据进行摘录、 汇总、分析，完成预评估工作。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  <a:p>
            <a:pPr indent="241300" algn="just">
              <a:lnSpc>
                <a:spcPts val="2020"/>
              </a:lnSpc>
            </a:pPr>
            <a:r>
              <a:rPr lang="zh-TW" sz="900">
                <a:solidFill>
                  <a:srgbClr val="19191A"/>
                </a:solidFill>
                <a:latin typeface="Times New Roman" panose="02020503050405090304"/>
                <a:ea typeface="Times New Roman" panose="02020503050405090304"/>
              </a:rPr>
              <a:t>7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、 召开正式专家评估会。专家组通过审核项目资料和听取项目 负责处室汇报，对项目的相关性、预期绩效的可实现性、实施方案的 有效性、预期绩效的可持续性和资金投入的可行性及风险等内容进行 评估，形成评估结论。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  <a:p>
            <a:pPr indent="241300" algn="just">
              <a:lnSpc>
                <a:spcPts val="2020"/>
              </a:lnSpc>
            </a:pPr>
            <a:r>
              <a:rPr lang="zh-TW" sz="900">
                <a:solidFill>
                  <a:srgbClr val="19191A"/>
                </a:solidFill>
                <a:latin typeface="Times New Roman" panose="02020503050405090304"/>
                <a:ea typeface="Times New Roman" panose="02020503050405090304"/>
              </a:rPr>
              <a:t>8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、 撰写报告。评估工作组根据专家评估意见，完成事前绩效评 </a:t>
            </a:r>
            <a:r>
              <a:rPr lang="zh-TW" sz="850">
                <a:latin typeface="MingLiU"/>
                <a:ea typeface="MingLiU"/>
              </a:rPr>
              <a:t>估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报告的撰写。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  <a:p>
            <a:pPr indent="241300" algn="just">
              <a:lnSpc>
                <a:spcPts val="2020"/>
              </a:lnSpc>
            </a:pPr>
            <a:r>
              <a:rPr lang="zh-TW" sz="900">
                <a:solidFill>
                  <a:srgbClr val="19191A"/>
                </a:solidFill>
                <a:latin typeface="Times New Roman" panose="02020503050405090304"/>
                <a:ea typeface="Times New Roman" panose="02020503050405090304"/>
              </a:rPr>
              <a:t>9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、 报送。       环境卫生管理队将事前绩效评估结果连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  <a:p>
            <a:pPr indent="0" algn="just">
              <a:lnSpc>
                <a:spcPts val="2020"/>
              </a:lnSpc>
            </a:pP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同项目预算申请一并报送财政部门。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  <a:p>
            <a:pPr indent="241300" algn="just">
              <a:lnSpc>
                <a:spcPts val="2020"/>
              </a:lnSpc>
            </a:pP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三、</a:t>
            </a:r>
            <a:r>
              <a:rPr lang="zh-TW" sz="850">
                <a:latin typeface="MingLiU"/>
                <a:ea typeface="MingLiU"/>
              </a:rPr>
              <a:t>工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作原则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  <a:p>
            <a:pPr indent="241300" algn="just">
              <a:lnSpc>
                <a:spcPts val="2020"/>
              </a:lnSpc>
            </a:pPr>
            <a:r>
              <a:rPr lang="zh-TW" sz="900">
                <a:solidFill>
                  <a:srgbClr val="19191A"/>
                </a:solidFill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、 客观公正原则。事前评估应以相关法律、法规、规章以及财 政部、省财政厅和市财政局有关文件等为依据，按照</a:t>
            </a:r>
            <a:r>
              <a:rPr lang="en-US" sz="850">
                <a:solidFill>
                  <a:srgbClr val="19191A"/>
                </a:solidFill>
                <a:latin typeface="MingLiU"/>
              </a:rPr>
              <a:t>"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公开、公平、 公正”的原则进行。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  <a:p>
            <a:pPr indent="241300" algn="just">
              <a:lnSpc>
                <a:spcPts val="2020"/>
              </a:lnSpc>
            </a:pPr>
            <a:r>
              <a:rPr lang="zh-TW" sz="900">
                <a:solidFill>
                  <a:srgbClr val="19191A"/>
                </a:solidFill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、 科学规范原则。事前评估工作应通过规范的程序，釆用定性与 定量相结合的评估方法,科学、合理地进行。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  <a:p>
            <a:pPr indent="241300" algn="just">
              <a:lnSpc>
                <a:spcPts val="2020"/>
              </a:lnSpc>
            </a:pPr>
            <a:r>
              <a:rPr lang="zh-TW" sz="900">
                <a:solidFill>
                  <a:srgbClr val="19191A"/>
                </a:solidFill>
                <a:latin typeface="Times New Roman" panose="02020503050405090304"/>
                <a:ea typeface="Times New Roman" panose="02020503050405090304"/>
              </a:rPr>
              <a:t>3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、 依据充分原则。在评估过程中，应收集足够的相关文件及资 料,并要通过现场调研，为评估结论提供充分的依据支持。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  <a:p>
            <a:pPr indent="241300" algn="just">
              <a:lnSpc>
                <a:spcPts val="2020"/>
              </a:lnSpc>
            </a:pPr>
            <a:r>
              <a:rPr lang="zh-TW" sz="900">
                <a:solidFill>
                  <a:srgbClr val="19191A"/>
                </a:solidFill>
                <a:latin typeface="Times New Roman" panose="02020503050405090304"/>
                <a:ea typeface="Times New Roman" panose="02020503050405090304"/>
              </a:rPr>
              <a:t>4</a:t>
            </a:r>
            <a:r>
              <a:rPr lang="zh-TW" sz="850">
                <a:solidFill>
                  <a:srgbClr val="19191A"/>
                </a:solidFill>
                <a:latin typeface="MingLiU"/>
                <a:ea typeface="MingLiU"/>
              </a:rPr>
              <a:t>、 成本效益原则。事前评估工作的重点是评估项目政策立项的</a:t>
            </a:r>
            <a:endParaRPr lang="zh-TW" sz="850">
              <a:solidFill>
                <a:srgbClr val="19191A"/>
              </a:solidFill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9416" y="0"/>
            <a:ext cx="4672584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6232"/>
            <a:ext cx="1088136" cy="11917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4910328"/>
            <a:ext cx="1496568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52" y="5529072"/>
            <a:ext cx="150266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9.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35552" y="1807464"/>
            <a:ext cx="6306312" cy="7193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745"/>
              </a:lnSpc>
            </a:pPr>
            <a:r>
              <a:rPr lang="zh-TW" sz="1500">
                <a:solidFill>
                  <a:srgbClr val="19191A"/>
                </a:solidFill>
                <a:latin typeface="Microsoft YaHei"/>
                <a:ea typeface="Microsoft YaHei"/>
              </a:rPr>
              <a:t>必要性和预算编制的合理性，在开展事前评估工作过程中，要注意控 制成本、节约经费，提高评估工作的效率和效益。</a:t>
            </a:r>
            <a:endParaRPr lang="zh-TW" sz="1500">
              <a:solidFill>
                <a:srgbClr val="19191A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66232"/>
            <a:ext cx="1088136" cy="11917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4910328"/>
            <a:ext cx="1496568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52" y="5529072"/>
            <a:ext cx="150266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9.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92424" y="890016"/>
            <a:ext cx="7074408" cy="17800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420"/>
              </a:spcAft>
            </a:pPr>
            <a:r>
              <a:rPr lang="zh-CN" sz="2700">
                <a:latin typeface="Arial" panose="020B0604020202090204"/>
                <a:ea typeface="Arial" panose="020B0604020202090204"/>
              </a:rPr>
              <a:t>2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事前绩效评估实施阶段</a:t>
            </a:r>
            <a:endParaRPr lang="zh-TW" sz="3700">
              <a:latin typeface="Microsoft YaHei"/>
              <a:ea typeface="Microsoft YaHei"/>
            </a:endParaRPr>
          </a:p>
          <a:p>
            <a:pPr indent="165100" algn="just">
              <a:lnSpc>
                <a:spcPts val="2890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（一）下达事前绩效评估入户通知。</a:t>
            </a:r>
            <a:r>
              <a:rPr lang="zh-TW" sz="2300">
                <a:latin typeface="MingLiU"/>
                <a:ea typeface="MingLiU"/>
              </a:rPr>
              <a:t>市级部门向项目 单位下达政策项目事前绩效评估入户通知书，明确事 前绩效评估的依据、任务、时间、人员等事项。</a:t>
            </a:r>
            <a:endParaRPr lang="zh-TW" sz="23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256" y="2438400"/>
            <a:ext cx="1527048" cy="1569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 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 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建专家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 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352" y="4910328"/>
            <a:ext cx="1502664" cy="957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79705" indent="-215900">
              <a:lnSpc>
                <a:spcPts val="2065"/>
              </a:lnSpc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 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 </a:t>
            </a:r>
            <a:r>
              <a:rPr lang="en-US" sz="2500" b="1">
                <a:solidFill>
                  <a:srgbClr val="ED7D31"/>
                </a:solidFill>
                <a:latin typeface="Times New Roman" panose="02020503050405090304"/>
              </a:rPr>
              <a:t>k</a:t>
            </a:r>
            <a:endParaRPr lang="en-US" sz="2500" b="1">
              <a:solidFill>
                <a:srgbClr val="ED7D31"/>
              </a:solidFill>
              <a:latin typeface="Times New Roman" panose="02020503050405090304"/>
            </a:endParaRPr>
          </a:p>
          <a:p>
            <a:pPr indent="0" algn="ctr">
              <a:lnSpc>
                <a:spcPts val="2065"/>
              </a:lnSpc>
            </a:pPr>
            <a:r>
              <a:rPr lang="en-US" sz="2500" b="1">
                <a:latin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79064" y="1597152"/>
            <a:ext cx="7281672" cy="37734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420"/>
              </a:spcAft>
            </a:pPr>
            <a:r>
              <a:rPr lang="zh-TW" sz="3100">
                <a:latin typeface="MingLiU"/>
                <a:ea typeface="MingLiU"/>
              </a:rPr>
              <a:t>I    事前评估入尸通知书</a:t>
            </a:r>
            <a:endParaRPr lang="zh-TW" sz="3100">
              <a:latin typeface="MingLiU"/>
              <a:ea typeface="MingLiU"/>
            </a:endParaRPr>
          </a:p>
          <a:p>
            <a:pPr marL="733425" indent="0">
              <a:lnSpc>
                <a:spcPts val="4330"/>
              </a:lnSpc>
            </a:pPr>
            <a:r>
              <a:rPr lang="zh-TW" sz="1800">
                <a:latin typeface="Microsoft YaHei"/>
                <a:ea typeface="Microsoft YaHei"/>
              </a:rPr>
              <a:t>卫生管理队：</a:t>
            </a:r>
            <a:endParaRPr lang="zh-TW" sz="1800">
              <a:latin typeface="Microsoft YaHei"/>
              <a:ea typeface="Microsoft YaHei"/>
            </a:endParaRPr>
          </a:p>
          <a:p>
            <a:pPr indent="520700">
              <a:lnSpc>
                <a:spcPts val="4330"/>
              </a:lnSpc>
            </a:pPr>
            <a:r>
              <a:rPr lang="zh-TW" sz="1800">
                <a:latin typeface="Microsoft YaHei"/>
                <a:ea typeface="Microsoft YaHei"/>
              </a:rPr>
              <a:t>为切实落实《   市级预算项目政策事前绩效评估管理办法》</a:t>
            </a:r>
            <a:endParaRPr lang="zh-TW" sz="1800">
              <a:latin typeface="Microsoft YaHei"/>
              <a:ea typeface="Microsoft YaHei"/>
            </a:endParaRPr>
          </a:p>
          <a:p>
            <a:pPr indent="0">
              <a:lnSpc>
                <a:spcPts val="4330"/>
              </a:lnSpc>
            </a:pPr>
            <a:r>
              <a:rPr lang="zh-TW" sz="1800">
                <a:latin typeface="Microsoft YaHei"/>
                <a:ea typeface="Microsoft YaHei"/>
              </a:rPr>
              <a:t>文件要求，我局高度重视，经研究决定对   </a:t>
            </a:r>
            <a:r>
              <a:rPr lang="zh-TW" sz="1800" u="sng">
                <a:latin typeface="Microsoft YaHei"/>
                <a:ea typeface="Microsoft YaHei"/>
              </a:rPr>
              <a:t>采购更新环卫车辆项</a:t>
            </a:r>
            <a:endParaRPr lang="zh-TW" sz="1800" u="sng">
              <a:latin typeface="Microsoft YaHei"/>
              <a:ea typeface="Microsoft YaHei"/>
            </a:endParaRPr>
          </a:p>
          <a:p>
            <a:pPr indent="0">
              <a:lnSpc>
                <a:spcPts val="4330"/>
              </a:lnSpc>
            </a:pPr>
            <a:r>
              <a:rPr lang="zh-TW" sz="1800">
                <a:latin typeface="Microsoft YaHei"/>
                <a:ea typeface="Microsoft YaHei"/>
              </a:rPr>
              <a:t>且事前绩效评估项目（以下简称：本项目）在</a:t>
            </a:r>
            <a:r>
              <a:rPr lang="zh-TW" sz="2200" b="1" u="sng">
                <a:latin typeface="Times New Roman" panose="02020503050405090304"/>
                <a:ea typeface="Times New Roman" panose="02020503050405090304"/>
              </a:rPr>
              <a:t>12</a:t>
            </a:r>
            <a:r>
              <a:rPr lang="zh-TW" sz="1800" u="sng">
                <a:latin typeface="Microsoft YaHei"/>
                <a:ea typeface="Microsoft YaHei"/>
              </a:rPr>
              <a:t>月</a:t>
            </a:r>
            <a:r>
              <a:rPr lang="zh-TW" sz="2200" b="1" u="sng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TW" sz="1800" u="sng">
                <a:latin typeface="Microsoft YaHei"/>
                <a:ea typeface="Microsoft YaHei"/>
              </a:rPr>
              <a:t>日</a:t>
            </a:r>
            <a:r>
              <a:rPr lang="zh-TW" sz="1800">
                <a:latin typeface="Microsoft YaHei"/>
                <a:ea typeface="Microsoft YaHei"/>
              </a:rPr>
              <a:t>进行入户工 作，届时将组织评估工作组及专家组对本项目具体情况进行调研登记, 以便后续相关工作顺利进行，现将有关事项通知如下：</a:t>
            </a:r>
            <a:endParaRPr lang="zh-TW" sz="18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3256" y="2438400"/>
            <a:ext cx="1527048" cy="21854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 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 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建专家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 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 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00" y="4910328"/>
            <a:ext cx="1496568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352" y="5529072"/>
            <a:ext cx="150266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9.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6056" y="313944"/>
            <a:ext cx="3855720" cy="55595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050"/>
              </a:spcAft>
            </a:pPr>
            <a:r>
              <a:rPr lang="zh-TW" sz="1400">
                <a:latin typeface="MingLiU"/>
                <a:ea typeface="MingLiU"/>
              </a:rPr>
              <a:t>一、 项目相关人员</a:t>
            </a:r>
            <a:endParaRPr lang="zh-TW" sz="1400">
              <a:latin typeface="MingLiU"/>
              <a:ea typeface="MingLiU"/>
            </a:endParaRPr>
          </a:p>
          <a:p>
            <a:pPr indent="342900">
              <a:spcAft>
                <a:spcPts val="1050"/>
              </a:spcAft>
            </a:pPr>
            <a:r>
              <a:rPr lang="zh-TW" sz="1400">
                <a:latin typeface="MingLiU"/>
                <a:ea typeface="MingLiU"/>
              </a:rPr>
              <a:t>负责项目相关人员皆需在场</a:t>
            </a:r>
            <a:endParaRPr lang="zh-TW" sz="1400">
              <a:latin typeface="MingLiU"/>
              <a:ea typeface="MingLiU"/>
            </a:endParaRPr>
          </a:p>
          <a:p>
            <a:pPr indent="0">
              <a:spcAft>
                <a:spcPts val="1050"/>
              </a:spcAft>
            </a:pPr>
            <a:r>
              <a:rPr lang="zh-TW" sz="1400">
                <a:latin typeface="MingLiU"/>
                <a:ea typeface="MingLiU"/>
              </a:rPr>
              <a:t>二、 入户调査需准备材料</a:t>
            </a:r>
            <a:endParaRPr lang="zh-TW" sz="1400">
              <a:latin typeface="MingLiU"/>
              <a:ea typeface="MingLiU"/>
            </a:endParaRPr>
          </a:p>
          <a:p>
            <a:pPr indent="342900">
              <a:spcAft>
                <a:spcPts val="1050"/>
              </a:spcAft>
            </a:pPr>
            <a:r>
              <a:rPr lang="en-US" sz="1200">
                <a:latin typeface="PMingLiU"/>
              </a:rPr>
              <a:t>1.</a:t>
            </a:r>
            <a:r>
              <a:rPr lang="zh-TW" sz="1400">
                <a:latin typeface="MingLiU"/>
                <a:ea typeface="MingLiU"/>
              </a:rPr>
              <a:t>政策项目立项背景及发展规划</a:t>
            </a:r>
            <a:endParaRPr lang="zh-TW" sz="1400">
              <a:latin typeface="MingLiU"/>
              <a:ea typeface="MingLiU"/>
            </a:endParaRPr>
          </a:p>
          <a:p>
            <a:pPr indent="342900">
              <a:spcAft>
                <a:spcPts val="1050"/>
              </a:spcAft>
            </a:pPr>
            <a:r>
              <a:rPr lang="zh-TW" sz="1400">
                <a:latin typeface="MingLiU"/>
                <a:ea typeface="MingLiU"/>
              </a:rPr>
              <a:t>|</a:t>
            </a:r>
            <a:r>
              <a:rPr lang="zh-TW" sz="1200">
                <a:latin typeface="PMingLiU"/>
                <a:ea typeface="PMingLiU"/>
              </a:rPr>
              <a:t>(1)</a:t>
            </a:r>
            <a:r>
              <a:rPr lang="zh-TW" sz="1400">
                <a:latin typeface="MingLiU"/>
                <a:ea typeface="MingLiU"/>
              </a:rPr>
              <a:t>国家及本省相关法律、法规和规章制度</a:t>
            </a:r>
            <a:endParaRPr lang="zh-TW" sz="1400">
              <a:latin typeface="MingLiU"/>
              <a:ea typeface="MingLiU"/>
            </a:endParaRPr>
          </a:p>
          <a:p>
            <a:pPr indent="431800">
              <a:spcAft>
                <a:spcPts val="1050"/>
              </a:spcAft>
            </a:pPr>
            <a:r>
              <a:rPr lang="zh-TW" sz="1200">
                <a:latin typeface="PMingLiU"/>
                <a:ea typeface="PMingLiU"/>
              </a:rPr>
              <a:t>(2)</a:t>
            </a:r>
            <a:r>
              <a:rPr lang="zh-TW" sz="1400">
                <a:latin typeface="MingLiU"/>
                <a:ea typeface="MingLiU"/>
              </a:rPr>
              <a:t>国家及本省确定的大政方针、政策</a:t>
            </a:r>
            <a:endParaRPr lang="zh-TW" sz="1400">
              <a:latin typeface="MingLiU"/>
              <a:ea typeface="MingLiU"/>
            </a:endParaRPr>
          </a:p>
          <a:p>
            <a:pPr indent="431800">
              <a:spcAft>
                <a:spcPts val="1050"/>
              </a:spcAft>
            </a:pPr>
            <a:r>
              <a:rPr lang="en-US" sz="1200">
                <a:latin typeface="PMingLiU"/>
              </a:rPr>
              <a:t>C3)</a:t>
            </a:r>
            <a:r>
              <a:rPr lang="zh-TW" sz="1400">
                <a:latin typeface="MingLiU"/>
                <a:ea typeface="MingLiU"/>
              </a:rPr>
              <a:t>部门或行业的发展规划(计划)</a:t>
            </a:r>
            <a:endParaRPr lang="zh-TW" sz="1400">
              <a:latin typeface="MingLiU"/>
              <a:ea typeface="MingLiU"/>
            </a:endParaRPr>
          </a:p>
          <a:p>
            <a:pPr indent="431800">
              <a:spcAft>
                <a:spcPts val="1050"/>
              </a:spcAft>
            </a:pPr>
            <a:r>
              <a:rPr lang="zh-TW" sz="1200">
                <a:latin typeface="PMingLiU"/>
                <a:ea typeface="PMingLiU"/>
              </a:rPr>
              <a:t>(4)</a:t>
            </a:r>
            <a:r>
              <a:rPr lang="zh-TW" sz="1400">
                <a:latin typeface="MingLiU"/>
                <a:ea typeface="MingLiU"/>
              </a:rPr>
              <a:t>项目单位职能及单位简介</a:t>
            </a:r>
            <a:endParaRPr lang="zh-TW" sz="1400">
              <a:latin typeface="MingLiU"/>
              <a:ea typeface="MingLiU"/>
            </a:endParaRPr>
          </a:p>
          <a:p>
            <a:pPr indent="342900">
              <a:spcAft>
                <a:spcPts val="1050"/>
              </a:spcAft>
            </a:pPr>
            <a:r>
              <a:rPr lang="zh-TW" sz="1200">
                <a:latin typeface="PMingLiU"/>
                <a:ea typeface="PMingLiU"/>
              </a:rPr>
              <a:t>2</a:t>
            </a:r>
            <a:r>
              <a:rPr lang="zh-TW" sz="1400">
                <a:latin typeface="MingLiU"/>
                <a:ea typeface="MingLiU"/>
              </a:rPr>
              <a:t>.政策项目立项申请材料</a:t>
            </a:r>
            <a:endParaRPr lang="zh-TW" sz="1400">
              <a:latin typeface="MingLiU"/>
              <a:ea typeface="MingLiU"/>
            </a:endParaRPr>
          </a:p>
          <a:p>
            <a:pPr indent="431800">
              <a:spcAft>
                <a:spcPts val="1050"/>
              </a:spcAft>
            </a:pPr>
            <a:r>
              <a:rPr lang="zh-TW" sz="1200">
                <a:latin typeface="PMingLiU"/>
                <a:ea typeface="PMingLiU"/>
              </a:rPr>
              <a:t>(1)</a:t>
            </a:r>
            <a:r>
              <a:rPr lang="zh-TW" sz="1400">
                <a:latin typeface="MingLiU"/>
                <a:ea typeface="MingLiU"/>
              </a:rPr>
              <a:t>项目实施方案</a:t>
            </a:r>
            <a:endParaRPr lang="zh-TW" sz="1400">
              <a:latin typeface="MingLiU"/>
              <a:ea typeface="MingLiU"/>
            </a:endParaRPr>
          </a:p>
          <a:p>
            <a:pPr indent="431800">
              <a:spcAft>
                <a:spcPts val="1050"/>
              </a:spcAft>
            </a:pPr>
            <a:r>
              <a:rPr lang="zh-TW" sz="1200">
                <a:latin typeface="PMingLiU"/>
                <a:ea typeface="PMingLiU"/>
              </a:rPr>
              <a:t>(2)</a:t>
            </a:r>
            <a:r>
              <a:rPr lang="zh-TW" sz="1400">
                <a:latin typeface="MingLiU"/>
                <a:ea typeface="MingLiU"/>
              </a:rPr>
              <a:t>可行性研究报告</a:t>
            </a:r>
            <a:endParaRPr lang="zh-TW" sz="1400">
              <a:latin typeface="MingLiU"/>
              <a:ea typeface="MingLiU"/>
            </a:endParaRPr>
          </a:p>
          <a:p>
            <a:pPr indent="431800">
              <a:spcAft>
                <a:spcPts val="1050"/>
              </a:spcAft>
            </a:pPr>
            <a:r>
              <a:rPr lang="zh-TW" sz="1200">
                <a:latin typeface="PMingLiU"/>
                <a:ea typeface="PMingLiU"/>
              </a:rPr>
              <a:t>(3)</a:t>
            </a:r>
            <a:r>
              <a:rPr lang="zh-TW" sz="1400">
                <a:latin typeface="MingLiU"/>
                <a:ea typeface="MingLiU"/>
              </a:rPr>
              <a:t>立项专家论证意见</a:t>
            </a:r>
            <a:endParaRPr lang="zh-TW" sz="1400">
              <a:latin typeface="MingLiU"/>
              <a:ea typeface="MingLiU"/>
            </a:endParaRPr>
          </a:p>
          <a:p>
            <a:pPr indent="431800">
              <a:spcAft>
                <a:spcPts val="1050"/>
              </a:spcAft>
            </a:pPr>
            <a:r>
              <a:rPr lang="zh-TW" sz="1200">
                <a:latin typeface="PMingLiU"/>
                <a:ea typeface="PMingLiU"/>
              </a:rPr>
              <a:t>(4)</a:t>
            </a:r>
            <a:r>
              <a:rPr lang="zh-TW" sz="1400">
                <a:latin typeface="MingLiU"/>
                <a:ea typeface="MingLiU"/>
              </a:rPr>
              <a:t>初步设计资料或总体设计、初步设计图纸</a:t>
            </a:r>
            <a:endParaRPr lang="zh-TW" sz="1400">
              <a:latin typeface="MingLiU"/>
              <a:ea typeface="MingLiU"/>
            </a:endParaRPr>
          </a:p>
          <a:p>
            <a:pPr indent="342900">
              <a:spcAft>
                <a:spcPts val="1050"/>
              </a:spcAft>
            </a:pPr>
            <a:r>
              <a:rPr lang="zh-TW" sz="1200">
                <a:latin typeface="PMingLiU"/>
                <a:ea typeface="PMingLiU"/>
              </a:rPr>
              <a:t>3</a:t>
            </a:r>
            <a:r>
              <a:rPr lang="zh-TW" sz="1400">
                <a:latin typeface="MingLiU"/>
                <a:ea typeface="MingLiU"/>
              </a:rPr>
              <a:t>.政策项目预算申请材料</a:t>
            </a:r>
            <a:endParaRPr lang="zh-TW" sz="1400">
              <a:latin typeface="MingLiU"/>
              <a:ea typeface="MingLiU"/>
            </a:endParaRPr>
          </a:p>
          <a:p>
            <a:pPr indent="431800"/>
            <a:r>
              <a:rPr lang="zh-TW" sz="1200">
                <a:latin typeface="PMingLiU"/>
                <a:ea typeface="PMingLiU"/>
              </a:rPr>
              <a:t>(1)</a:t>
            </a:r>
            <a:r>
              <a:rPr lang="zh-TW" sz="1400">
                <a:latin typeface="MingLiU"/>
                <a:ea typeface="MingLiU"/>
              </a:rPr>
              <a:t>项目预算及明细、测算说明</a:t>
            </a:r>
            <a:endParaRPr lang="zh-TW" sz="14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9704" y="4282440"/>
            <a:ext cx="704088" cy="14843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3256" y="2438400"/>
            <a:ext cx="1527048" cy="21854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 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 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建专家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 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 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352" y="4910328"/>
            <a:ext cx="1502664" cy="957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79705" indent="-215900">
              <a:lnSpc>
                <a:spcPts val="2065"/>
              </a:lnSpc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 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 </a:t>
            </a:r>
            <a:r>
              <a:rPr lang="en-US" sz="2500" b="1">
                <a:solidFill>
                  <a:srgbClr val="ED7D31"/>
                </a:solidFill>
                <a:latin typeface="Times New Roman" panose="02020503050405090304"/>
              </a:rPr>
              <a:t>k</a:t>
            </a:r>
            <a:endParaRPr lang="en-US" sz="2500" b="1">
              <a:solidFill>
                <a:srgbClr val="ED7D31"/>
              </a:solidFill>
              <a:latin typeface="Times New Roman" panose="02020503050405090304"/>
            </a:endParaRPr>
          </a:p>
          <a:p>
            <a:pPr indent="0" algn="ctr">
              <a:lnSpc>
                <a:spcPts val="2065"/>
              </a:lnSpc>
            </a:pPr>
            <a:r>
              <a:rPr lang="en-US" sz="2500" b="1">
                <a:latin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1776" y="1313688"/>
            <a:ext cx="5273040" cy="26029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44500">
              <a:lnSpc>
                <a:spcPts val="3265"/>
              </a:lnSpc>
            </a:pPr>
            <a:r>
              <a:rPr lang="zh-TW" sz="1200">
                <a:latin typeface="PMingLiU"/>
                <a:ea typeface="PMingLiU"/>
              </a:rPr>
              <a:t>(2) </a:t>
            </a:r>
            <a:r>
              <a:rPr lang="zh-TW" sz="1400">
                <a:latin typeface="MingLiU"/>
                <a:ea typeface="MingLiU"/>
              </a:rPr>
              <a:t>主要材料、设备的名称、型号、规格品牌、生产厂家、价 格及依据</a:t>
            </a:r>
            <a:endParaRPr lang="zh-TW" sz="1400">
              <a:latin typeface="MingLiU"/>
              <a:ea typeface="MingLiU"/>
            </a:endParaRPr>
          </a:p>
          <a:p>
            <a:pPr indent="444500">
              <a:lnSpc>
                <a:spcPts val="3265"/>
              </a:lnSpc>
            </a:pPr>
            <a:r>
              <a:rPr lang="zh-TW" sz="1200">
                <a:latin typeface="PMingLiU"/>
                <a:ea typeface="PMingLiU"/>
              </a:rPr>
              <a:t>(3) </a:t>
            </a:r>
            <a:r>
              <a:rPr lang="zh-TW" sz="1400">
                <a:latin typeface="MingLiU"/>
                <a:ea typeface="MingLiU"/>
              </a:rPr>
              <a:t>工程预算定额、取费标准及行业主管部门制定的相关专业 定额</a:t>
            </a:r>
            <a:endParaRPr lang="zh-TW" sz="1400">
              <a:latin typeface="MingLiU"/>
              <a:ea typeface="MingLiU"/>
            </a:endParaRPr>
          </a:p>
          <a:p>
            <a:pPr indent="444500">
              <a:lnSpc>
                <a:spcPts val="3265"/>
              </a:lnSpc>
            </a:pPr>
            <a:r>
              <a:rPr lang="zh-TW" sz="1200">
                <a:latin typeface="PMingLiU"/>
                <a:ea typeface="PMingLiU"/>
              </a:rPr>
              <a:t>(4) </a:t>
            </a:r>
            <a:r>
              <a:rPr lang="zh-TW" sz="1400">
                <a:latin typeface="MingLiU"/>
                <a:ea typeface="MingLiU"/>
              </a:rPr>
              <a:t>反映测算依据的其他相关文件规定</a:t>
            </a:r>
            <a:endParaRPr lang="zh-TW" sz="1400">
              <a:latin typeface="MingLiU"/>
              <a:ea typeface="MingLiU"/>
            </a:endParaRPr>
          </a:p>
          <a:p>
            <a:pPr indent="342900">
              <a:lnSpc>
                <a:spcPts val="3265"/>
              </a:lnSpc>
            </a:pPr>
            <a:r>
              <a:rPr lang="en-US" sz="1200">
                <a:latin typeface="PMingLiU"/>
              </a:rPr>
              <a:t>4. </a:t>
            </a:r>
            <a:r>
              <a:rPr lang="zh-TW" sz="1400">
                <a:latin typeface="MingLiU"/>
                <a:ea typeface="MingLiU"/>
              </a:rPr>
              <a:t>与政策项目相关的组织管理制度</a:t>
            </a:r>
            <a:endParaRPr lang="zh-TW" sz="1400">
              <a:latin typeface="MingLiU"/>
              <a:ea typeface="MingLiU"/>
            </a:endParaRPr>
          </a:p>
          <a:p>
            <a:pPr indent="342900">
              <a:lnSpc>
                <a:spcPts val="3265"/>
              </a:lnSpc>
            </a:pPr>
            <a:r>
              <a:rPr lang="en-US" sz="1200">
                <a:latin typeface="PMingLiU"/>
              </a:rPr>
              <a:t>5. </a:t>
            </a:r>
            <a:r>
              <a:rPr lang="zh-TW" sz="1400">
                <a:latin typeface="MingLiU"/>
                <a:ea typeface="MingLiU"/>
              </a:rPr>
              <a:t>与政策项目立项和预算有关的其他材料</a:t>
            </a:r>
            <a:endParaRPr lang="zh-TW" sz="1400">
              <a:latin typeface="MingLiU"/>
              <a:ea typeface="MingLiU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34072" y="5303520"/>
            <a:ext cx="131064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latin typeface="PMingLiU"/>
                <a:ea typeface="PMingLiU"/>
              </a:rPr>
              <a:t>2,</a:t>
            </a:r>
            <a:endParaRPr lang="zh-TW" sz="1200">
              <a:latin typeface="PMingLiU"/>
              <a:ea typeface="P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66232"/>
            <a:ext cx="1088136" cy="11917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4910328"/>
            <a:ext cx="1496568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52" y="5529072"/>
            <a:ext cx="150266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9.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77312" y="408432"/>
            <a:ext cx="8031480" cy="3910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350"/>
              </a:spcAft>
            </a:pPr>
            <a:r>
              <a:rPr lang="zh-CN" sz="3700" i="1">
                <a:latin typeface="Arial" panose="020B0604020202090204"/>
                <a:ea typeface="Arial" panose="020B0604020202090204"/>
              </a:rPr>
              <a:t>2</a:t>
            </a:r>
            <a:r>
              <a:rPr lang="zh-CN" sz="3700" i="1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事前绩效评估实施阶段</a:t>
            </a:r>
            <a:endParaRPr lang="zh-TW" sz="3700">
              <a:latin typeface="Microsoft YaHei"/>
              <a:ea typeface="Microsoft YaHei"/>
            </a:endParaRPr>
          </a:p>
          <a:p>
            <a:pPr indent="165100" algn="just">
              <a:lnSpc>
                <a:spcPts val="2900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（二）入户调研。</a:t>
            </a:r>
            <a:r>
              <a:rPr lang="zh-TW" sz="2300">
                <a:latin typeface="MingLiU"/>
                <a:ea typeface="MingLiU"/>
              </a:rPr>
              <a:t>事前绩效评估工作组先到市级部门开展调 研，了解项目内容或历年预算安排情况，听取项目预算安排 意见；之后到项日单位开展入户调研，了解项日的具体内容, 以及项目的可行性研究论证、实施方案和预算安排等内容； 事前绩效评估工作组向项目单位出示</a:t>
            </a:r>
            <a:r>
              <a:rPr lang="zh-TW" sz="2300">
                <a:solidFill>
                  <a:srgbClr val="19191A"/>
                </a:solidFill>
                <a:latin typeface="MingLiU"/>
                <a:ea typeface="MingLiU"/>
              </a:rPr>
              <a:t>《政</a:t>
            </a:r>
            <a:r>
              <a:rPr lang="zh-TW" sz="2300">
                <a:latin typeface="MingLiU"/>
                <a:ea typeface="MingLiU"/>
              </a:rPr>
              <a:t>策项目事前绩效评 </a:t>
            </a:r>
            <a:r>
              <a:rPr lang="zh-TW" sz="2300">
                <a:solidFill>
                  <a:srgbClr val="490303"/>
                </a:solidFill>
                <a:latin typeface="MingLiU"/>
                <a:ea typeface="MingLiU"/>
              </a:rPr>
              <a:t>估资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料准备清单》</a:t>
            </a:r>
            <a:r>
              <a:rPr lang="zh-TW" sz="2300">
                <a:latin typeface="MingLiU"/>
                <a:ea typeface="MingLiU"/>
              </a:rPr>
              <a:t>，明确提出需要准备的资料以及提交资料 的时间要求，并指导项目单位填报</a:t>
            </a:r>
            <a:r>
              <a:rPr lang="zh-TW" sz="2300">
                <a:solidFill>
                  <a:srgbClr val="19191A"/>
                </a:solidFill>
                <a:latin typeface="MingLiU"/>
                <a:ea typeface="MingLiU"/>
              </a:rPr>
              <a:t>《事</a:t>
            </a:r>
            <a:r>
              <a:rPr lang="zh-TW" sz="2300">
                <a:latin typeface="MingLiU"/>
                <a:ea typeface="MingLiU"/>
              </a:rPr>
              <a:t>前绩效评估政策项目 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预期绩效报告》</a:t>
            </a:r>
            <a:r>
              <a:rPr lang="zh-TW" sz="2300">
                <a:solidFill>
                  <a:srgbClr val="19191A"/>
                </a:solidFill>
                <a:latin typeface="MingLiU"/>
                <a:ea typeface="MingLiU"/>
              </a:rPr>
              <a:t>《事</a:t>
            </a:r>
            <a:r>
              <a:rPr lang="zh-TW" sz="2300">
                <a:latin typeface="MingLiU"/>
                <a:ea typeface="MingLiU"/>
              </a:rPr>
              <a:t>前绩效评估政策项</a:t>
            </a:r>
            <a:r>
              <a:rPr lang="zh-TW" sz="2300">
                <a:solidFill>
                  <a:srgbClr val="960506"/>
                </a:solidFill>
                <a:latin typeface="MingLiU"/>
                <a:ea typeface="MingLiU"/>
              </a:rPr>
              <a:t>目绩效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目标申报表》 </a:t>
            </a:r>
            <a:r>
              <a:rPr lang="zh-TW" sz="2300">
                <a:latin typeface="MingLiU"/>
                <a:ea typeface="MingLiU"/>
              </a:rPr>
              <a:t>等材料。</a:t>
            </a:r>
            <a:endParaRPr lang="zh-TW" sz="23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3054096"/>
            <a:ext cx="1514856" cy="1569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 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 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 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352" y="4910328"/>
            <a:ext cx="1502664" cy="957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79705" indent="-215900">
              <a:lnSpc>
                <a:spcPts val="2065"/>
              </a:lnSpc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 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 </a:t>
            </a:r>
            <a:r>
              <a:rPr lang="en-US" sz="2500" b="1">
                <a:solidFill>
                  <a:srgbClr val="ED7D31"/>
                </a:solidFill>
                <a:latin typeface="Times New Roman" panose="02020503050405090304"/>
              </a:rPr>
              <a:t>k</a:t>
            </a:r>
            <a:endParaRPr lang="en-US" sz="2500" b="1">
              <a:solidFill>
                <a:srgbClr val="ED7D31"/>
              </a:solidFill>
              <a:latin typeface="Times New Roman" panose="02020503050405090304"/>
            </a:endParaRPr>
          </a:p>
          <a:p>
            <a:pPr indent="0" algn="ctr">
              <a:lnSpc>
                <a:spcPts val="2065"/>
              </a:lnSpc>
            </a:pPr>
            <a:r>
              <a:rPr lang="en-US" sz="2500" b="1">
                <a:latin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19400" y="655320"/>
            <a:ext cx="7662672" cy="47853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094105" indent="0">
              <a:spcAft>
                <a:spcPts val="1610"/>
              </a:spcAft>
            </a:pPr>
            <a:r>
              <a:rPr lang="zh-TW" sz="3100">
                <a:latin typeface="MingLiU"/>
                <a:ea typeface="MingLiU"/>
              </a:rPr>
              <a:t>政策项目事前绩效评估资料准备清单</a:t>
            </a:r>
            <a:endParaRPr lang="zh-TW" sz="3100">
              <a:latin typeface="MingLiU"/>
              <a:ea typeface="MingLiU"/>
            </a:endParaRPr>
          </a:p>
          <a:p>
            <a:pPr indent="0"/>
            <a:r>
              <a:rPr lang="zh-TW" sz="2400">
                <a:latin typeface="Microsoft YaHei"/>
                <a:ea typeface="Microsoft YaHei"/>
              </a:rPr>
              <a:t>一、 政策项目单位需填报的资料</a:t>
            </a:r>
            <a:endParaRPr lang="zh-TW" sz="2400">
              <a:latin typeface="Microsoft YaHei"/>
              <a:ea typeface="Microsoft YaHei"/>
            </a:endParaRPr>
          </a:p>
          <a:p>
            <a:pPr indent="469900"/>
            <a:r>
              <a:rPr lang="zh-TW" sz="2400" b="1">
                <a:latin typeface="FangSong"/>
                <a:ea typeface="FangSong"/>
              </a:rPr>
              <a:t>1. </a:t>
            </a:r>
            <a:r>
              <a:rPr lang="zh-TW" sz="2400">
                <a:latin typeface="FangSong"/>
                <a:ea typeface="FangSong"/>
              </a:rPr>
              <a:t>事前绩效评估政策项目申报书</a:t>
            </a:r>
            <a:endParaRPr lang="zh-TW" sz="2400">
              <a:latin typeface="FangSong"/>
              <a:ea typeface="FangSong"/>
            </a:endParaRPr>
          </a:p>
          <a:p>
            <a:pPr indent="469900"/>
            <a:r>
              <a:rPr lang="zh-TW" sz="2400" b="1">
                <a:solidFill>
                  <a:srgbClr val="FF0000"/>
                </a:solidFill>
                <a:latin typeface="FangSong"/>
                <a:ea typeface="FangSong"/>
              </a:rPr>
              <a:t>2. </a:t>
            </a:r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事前绩效评估政策项目绩效目标表（必须）</a:t>
            </a:r>
            <a:endParaRPr lang="zh-TW" sz="2400">
              <a:solidFill>
                <a:srgbClr val="FF0000"/>
              </a:solidFill>
              <a:latin typeface="FangSong"/>
              <a:ea typeface="FangSong"/>
            </a:endParaRPr>
          </a:p>
          <a:p>
            <a:pPr indent="469900"/>
            <a:r>
              <a:rPr lang="zh-TW" sz="2400" b="1">
                <a:latin typeface="FangSong"/>
                <a:ea typeface="FangSong"/>
              </a:rPr>
              <a:t>3. </a:t>
            </a:r>
            <a:r>
              <a:rPr lang="zh-TW" sz="2400">
                <a:latin typeface="FangSong"/>
                <a:ea typeface="FangSong"/>
              </a:rPr>
              <a:t>事前绩效评估政策项目预期绩效与管控措施申报表</a:t>
            </a:r>
            <a:endParaRPr lang="zh-TW" sz="2400">
              <a:latin typeface="FangSong"/>
              <a:ea typeface="FangSong"/>
            </a:endParaRPr>
          </a:p>
          <a:p>
            <a:pPr indent="469900"/>
            <a:r>
              <a:rPr lang="zh-TW" sz="2400" b="1">
                <a:solidFill>
                  <a:srgbClr val="FF0000"/>
                </a:solidFill>
                <a:latin typeface="FangSong"/>
                <a:ea typeface="FangSong"/>
              </a:rPr>
              <a:t>4. </a:t>
            </a:r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事前绩效评估政策项目预期绩效报告（必须）</a:t>
            </a:r>
            <a:endParaRPr lang="zh-TW" sz="2400">
              <a:solidFill>
                <a:srgbClr val="FF0000"/>
              </a:solidFill>
              <a:latin typeface="FangSong"/>
              <a:ea typeface="FangSong"/>
            </a:endParaRPr>
          </a:p>
          <a:p>
            <a:pPr indent="0"/>
            <a:r>
              <a:rPr lang="zh-TW" sz="2400">
                <a:latin typeface="Microsoft YaHei"/>
                <a:ea typeface="Microsoft YaHei"/>
              </a:rPr>
              <a:t>二、 项目单位需准备的资料</a:t>
            </a:r>
            <a:endParaRPr lang="zh-TW" sz="2400">
              <a:latin typeface="Microsoft YaHei"/>
              <a:ea typeface="Microsoft YaHei"/>
            </a:endParaRPr>
          </a:p>
          <a:p>
            <a:pPr indent="469900"/>
            <a:r>
              <a:rPr lang="zh-TW" sz="2400" b="1">
                <a:latin typeface="FangSong"/>
                <a:ea typeface="FangSong"/>
              </a:rPr>
              <a:t>1.</a:t>
            </a:r>
            <a:r>
              <a:rPr lang="zh-TW" sz="2400">
                <a:latin typeface="FangSong"/>
                <a:ea typeface="FangSong"/>
              </a:rPr>
              <a:t>政策项目立项背景及发展规划</a:t>
            </a:r>
            <a:endParaRPr lang="zh-TW" sz="2400">
              <a:latin typeface="FangSong"/>
              <a:ea typeface="FangSong"/>
            </a:endParaRPr>
          </a:p>
          <a:p>
            <a:pPr indent="469900"/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（</a:t>
            </a:r>
            <a:r>
              <a:rPr lang="zh-TW" sz="2400" b="1">
                <a:solidFill>
                  <a:srgbClr val="FF0000"/>
                </a:solidFill>
                <a:latin typeface="FangSong"/>
                <a:ea typeface="FangSong"/>
              </a:rPr>
              <a:t>1</a:t>
            </a:r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） 国家及本省相关法律、法规和规章制度（必须）</a:t>
            </a:r>
            <a:endParaRPr lang="zh-TW" sz="2400">
              <a:solidFill>
                <a:srgbClr val="FF0000"/>
              </a:solidFill>
              <a:latin typeface="FangSong"/>
              <a:ea typeface="FangSong"/>
            </a:endParaRPr>
          </a:p>
          <a:p>
            <a:pPr indent="469900"/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（</a:t>
            </a:r>
            <a:r>
              <a:rPr lang="zh-TW" sz="2400" b="1">
                <a:solidFill>
                  <a:srgbClr val="FF0000"/>
                </a:solidFill>
                <a:latin typeface="FangSong"/>
                <a:ea typeface="FangSong"/>
              </a:rPr>
              <a:t>2</a:t>
            </a:r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） 国家及本省确定的大政方针、政策（必须）</a:t>
            </a:r>
            <a:endParaRPr lang="zh-TW" sz="2400">
              <a:solidFill>
                <a:srgbClr val="FF0000"/>
              </a:solidFill>
              <a:latin typeface="FangSong"/>
              <a:ea typeface="FangSong"/>
            </a:endParaRPr>
          </a:p>
          <a:p>
            <a:pPr indent="469900"/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（</a:t>
            </a:r>
            <a:r>
              <a:rPr lang="zh-TW" sz="2400" b="1">
                <a:solidFill>
                  <a:srgbClr val="FF0000"/>
                </a:solidFill>
                <a:latin typeface="FangSong"/>
                <a:ea typeface="FangSong"/>
              </a:rPr>
              <a:t>3</a:t>
            </a:r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） 部门或行业的发展规划（计划）（必须）</a:t>
            </a:r>
            <a:endParaRPr lang="zh-TW" sz="2400">
              <a:solidFill>
                <a:srgbClr val="FF0000"/>
              </a:solidFill>
              <a:latin typeface="FangSong"/>
              <a:ea typeface="FangSong"/>
            </a:endParaRPr>
          </a:p>
          <a:p>
            <a:pPr indent="469900"/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（</a:t>
            </a:r>
            <a:r>
              <a:rPr lang="zh-TW" sz="2400" b="1">
                <a:solidFill>
                  <a:srgbClr val="FF0000"/>
                </a:solidFill>
                <a:latin typeface="FangSong"/>
                <a:ea typeface="FangSong"/>
              </a:rPr>
              <a:t>4</a:t>
            </a:r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） 项目单位职能及单位简介（必须）</a:t>
            </a:r>
            <a:endParaRPr lang="zh-TW" sz="2400">
              <a:solidFill>
                <a:srgbClr val="FF0000"/>
              </a:solidFill>
              <a:latin typeface="FangSong"/>
              <a:ea typeface="FangSong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66232"/>
            <a:ext cx="1088136" cy="11917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2400" y="4910328"/>
            <a:ext cx="1496568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9352" y="5529072"/>
            <a:ext cx="150266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9.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29584" y="734568"/>
            <a:ext cx="6943344" cy="25115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CN" sz="2400" b="1">
                <a:latin typeface="FangSong"/>
                <a:ea typeface="FangSong"/>
              </a:rPr>
              <a:t>2</a:t>
            </a:r>
            <a:r>
              <a:rPr lang="zh-TW" sz="2400" b="1">
                <a:latin typeface="FangSong"/>
                <a:ea typeface="FangSong"/>
              </a:rPr>
              <a:t>. </a:t>
            </a:r>
            <a:r>
              <a:rPr lang="zh-TW" sz="2400">
                <a:latin typeface="FangSong"/>
                <a:ea typeface="FangSong"/>
              </a:rPr>
              <a:t>政策项目立项申请材料</a:t>
            </a:r>
            <a:endParaRPr lang="zh-TW" sz="2400">
              <a:latin typeface="FangSong"/>
              <a:ea typeface="FangSong"/>
            </a:endParaRPr>
          </a:p>
          <a:p>
            <a:pPr indent="0"/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（</a:t>
            </a:r>
            <a:r>
              <a:rPr lang="zh-TW" sz="2400" b="1">
                <a:solidFill>
                  <a:srgbClr val="FF0000"/>
                </a:solidFill>
                <a:latin typeface="FangSong"/>
                <a:ea typeface="FangSong"/>
              </a:rPr>
              <a:t>1</a:t>
            </a:r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） 项目实施方案（实施方案与可研至少有一个）</a:t>
            </a:r>
            <a:endParaRPr lang="zh-TW" sz="2400">
              <a:solidFill>
                <a:srgbClr val="FF0000"/>
              </a:solidFill>
              <a:latin typeface="FangSong"/>
              <a:ea typeface="FangSong"/>
            </a:endParaRPr>
          </a:p>
          <a:p>
            <a:pPr indent="0"/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（</a:t>
            </a:r>
            <a:r>
              <a:rPr lang="zh-TW" sz="2400" b="1">
                <a:solidFill>
                  <a:srgbClr val="FF0000"/>
                </a:solidFill>
                <a:latin typeface="FangSong"/>
                <a:ea typeface="FangSong"/>
              </a:rPr>
              <a:t>2</a:t>
            </a:r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） 可行性研究报告（实施方案与可研至少有一个）</a:t>
            </a:r>
            <a:endParaRPr lang="zh-TW" sz="2400">
              <a:solidFill>
                <a:srgbClr val="FF0000"/>
              </a:solidFill>
              <a:latin typeface="FangSong"/>
              <a:ea typeface="FangSong"/>
            </a:endParaRPr>
          </a:p>
          <a:p>
            <a:pPr indent="0"/>
            <a:r>
              <a:rPr lang="zh-TW" sz="2400">
                <a:latin typeface="FangSong"/>
                <a:ea typeface="FangSong"/>
              </a:rPr>
              <a:t>（</a:t>
            </a:r>
            <a:r>
              <a:rPr lang="zh-TW" sz="2400" b="1">
                <a:latin typeface="FangSong"/>
                <a:ea typeface="FangSong"/>
              </a:rPr>
              <a:t>3</a:t>
            </a:r>
            <a:r>
              <a:rPr lang="zh-TW" sz="2400">
                <a:latin typeface="FangSong"/>
                <a:ea typeface="FangSong"/>
              </a:rPr>
              <a:t>） 立项专家论证意见</a:t>
            </a:r>
            <a:endParaRPr lang="zh-TW" sz="2400">
              <a:latin typeface="FangSong"/>
              <a:ea typeface="FangSong"/>
            </a:endParaRPr>
          </a:p>
          <a:p>
            <a:pPr indent="0"/>
            <a:r>
              <a:rPr lang="zh-TW" sz="2400">
                <a:latin typeface="FangSong"/>
                <a:ea typeface="FangSong"/>
              </a:rPr>
              <a:t>（</a:t>
            </a:r>
            <a:r>
              <a:rPr lang="zh-TW" sz="2400" b="1">
                <a:latin typeface="FangSong"/>
                <a:ea typeface="FangSong"/>
              </a:rPr>
              <a:t>4</a:t>
            </a:r>
            <a:r>
              <a:rPr lang="zh-TW" sz="2400">
                <a:latin typeface="FangSong"/>
                <a:ea typeface="FangSong"/>
              </a:rPr>
              <a:t>） 初步设计资料或总体设计、初步设计图纸</a:t>
            </a:r>
            <a:endParaRPr lang="zh-TW" sz="2400">
              <a:latin typeface="FangSong"/>
              <a:ea typeface="FangSong"/>
            </a:endParaRPr>
          </a:p>
          <a:p>
            <a:pPr indent="0"/>
            <a:r>
              <a:rPr lang="zh-TW" sz="2400" b="1">
                <a:latin typeface="FangSong"/>
                <a:ea typeface="FangSong"/>
              </a:rPr>
              <a:t>3. </a:t>
            </a:r>
            <a:r>
              <a:rPr lang="zh-TW" sz="2400">
                <a:latin typeface="FangSong"/>
                <a:ea typeface="FangSong"/>
              </a:rPr>
              <a:t>政策项目预算申请材料</a:t>
            </a:r>
            <a:endParaRPr lang="zh-TW" sz="2400">
              <a:latin typeface="FangSong"/>
              <a:ea typeface="FangSong"/>
            </a:endParaRPr>
          </a:p>
          <a:p>
            <a:pPr indent="0"/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（</a:t>
            </a:r>
            <a:r>
              <a:rPr lang="zh-TW" sz="2400" b="1">
                <a:solidFill>
                  <a:srgbClr val="FF0000"/>
                </a:solidFill>
                <a:latin typeface="FangSong"/>
                <a:ea typeface="FangSong"/>
              </a:rPr>
              <a:t>1</a:t>
            </a:r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）项目预算及明细、测算说明（必须）</a:t>
            </a:r>
            <a:endParaRPr lang="zh-TW" sz="2400">
              <a:solidFill>
                <a:srgbClr val="FF0000"/>
              </a:solidFill>
              <a:latin typeface="FangSong"/>
              <a:ea typeface="FangSong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21024" y="3294888"/>
            <a:ext cx="6992112" cy="3169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 b="1">
                <a:latin typeface="FangSong"/>
                <a:ea typeface="FangSong"/>
              </a:rPr>
              <a:t>（2</a:t>
            </a:r>
            <a:r>
              <a:rPr lang="zh-TW" sz="2400">
                <a:latin typeface="FangSong"/>
                <a:ea typeface="FangSong"/>
              </a:rPr>
              <a:t>）主要材料、设备的名称、型号、规格品牌、生产</a:t>
            </a:r>
            <a:endParaRPr lang="zh-TW" sz="2400">
              <a:latin typeface="FangSong"/>
              <a:ea typeface="FangSong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11424" y="3660648"/>
            <a:ext cx="7604760" cy="14142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950"/>
              </a:lnSpc>
            </a:pPr>
            <a:r>
              <a:rPr lang="zh-TW" sz="2400">
                <a:latin typeface="FangSong"/>
                <a:ea typeface="FangSong"/>
              </a:rPr>
              <a:t>厂家、价格及依据</a:t>
            </a:r>
            <a:endParaRPr lang="zh-TW" sz="2400">
              <a:latin typeface="FangSong"/>
              <a:ea typeface="FangSong"/>
            </a:endParaRPr>
          </a:p>
          <a:p>
            <a:pPr indent="457200" algn="just">
              <a:lnSpc>
                <a:spcPts val="2950"/>
              </a:lnSpc>
            </a:pPr>
            <a:r>
              <a:rPr lang="zh-TW" sz="2400">
                <a:latin typeface="FangSong"/>
                <a:ea typeface="FangSong"/>
              </a:rPr>
              <a:t>（</a:t>
            </a:r>
            <a:r>
              <a:rPr lang="zh-TW" sz="2400" b="1">
                <a:latin typeface="FangSong"/>
                <a:ea typeface="FangSong"/>
              </a:rPr>
              <a:t>3</a:t>
            </a:r>
            <a:r>
              <a:rPr lang="zh-TW" sz="2400">
                <a:latin typeface="FangSong"/>
                <a:ea typeface="FangSong"/>
              </a:rPr>
              <a:t>） 工程预算定额、取费标准及行业主管部门制定的 相关专业定额</a:t>
            </a:r>
            <a:endParaRPr lang="zh-TW" sz="2400">
              <a:latin typeface="FangSong"/>
              <a:ea typeface="FangSong"/>
            </a:endParaRPr>
          </a:p>
          <a:p>
            <a:pPr indent="457200">
              <a:lnSpc>
                <a:spcPts val="2950"/>
              </a:lnSpc>
            </a:pPr>
            <a:r>
              <a:rPr lang="zh-TW" sz="2400">
                <a:latin typeface="FangSong"/>
                <a:ea typeface="FangSong"/>
              </a:rPr>
              <a:t>（</a:t>
            </a:r>
            <a:r>
              <a:rPr lang="zh-TW" sz="2400" b="1">
                <a:latin typeface="FangSong"/>
                <a:ea typeface="FangSong"/>
              </a:rPr>
              <a:t>4</a:t>
            </a:r>
            <a:r>
              <a:rPr lang="zh-TW" sz="2400">
                <a:latin typeface="FangSong"/>
                <a:ea typeface="FangSong"/>
              </a:rPr>
              <a:t>） 反映测算依据的其他相关文件规定</a:t>
            </a:r>
            <a:endParaRPr lang="zh-TW" sz="2400">
              <a:latin typeface="FangSong"/>
              <a:ea typeface="FangSong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53384" y="5123688"/>
            <a:ext cx="5571744" cy="6827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2400" b="1">
                <a:solidFill>
                  <a:srgbClr val="FF0000"/>
                </a:solidFill>
                <a:latin typeface="FangSong"/>
                <a:ea typeface="FangSong"/>
              </a:rPr>
              <a:t>4. </a:t>
            </a:r>
            <a:r>
              <a:rPr lang="zh-TW" sz="2400">
                <a:solidFill>
                  <a:srgbClr val="FF0000"/>
                </a:solidFill>
                <a:latin typeface="FangSong"/>
                <a:ea typeface="FangSong"/>
              </a:rPr>
              <a:t>与政策项目相关的组织管理制度（必须）</a:t>
            </a:r>
            <a:endParaRPr lang="zh-TW" sz="2400">
              <a:solidFill>
                <a:srgbClr val="FF0000"/>
              </a:solidFill>
              <a:latin typeface="FangSong"/>
              <a:ea typeface="FangSong"/>
            </a:endParaRPr>
          </a:p>
          <a:p>
            <a:pPr indent="0"/>
            <a:r>
              <a:rPr lang="zh-TW" sz="2400" b="1">
                <a:latin typeface="FangSong"/>
                <a:ea typeface="FangSong"/>
              </a:rPr>
              <a:t>5. </a:t>
            </a:r>
            <a:r>
              <a:rPr lang="zh-TW" sz="2400">
                <a:latin typeface="FangSong"/>
                <a:ea typeface="FangSong"/>
              </a:rPr>
              <a:t>与政策项目立项和预算有关的其他材料</a:t>
            </a:r>
            <a:endParaRPr lang="zh-TW" sz="2400">
              <a:latin typeface="FangSong"/>
              <a:ea typeface="FangSong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66232"/>
            <a:ext cx="1088136" cy="11917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400" y="4910328"/>
            <a:ext cx="1496568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9352" y="5529072"/>
            <a:ext cx="150266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9.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23688" y="408432"/>
            <a:ext cx="3791712" cy="496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latin typeface="Microsoft YaHei"/>
                <a:ea typeface="Microsoft YaHei"/>
              </a:rPr>
              <a:t>预期绩效报告大纲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80688" y="1155192"/>
            <a:ext cx="484632" cy="213360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solidFill>
                  <a:srgbClr val="FFFFFF"/>
                </a:solidFill>
                <a:latin typeface="Microsoft YaHei"/>
                <a:ea typeface="Microsoft YaHei"/>
              </a:rPr>
              <a:t>三</a:t>
            </a:r>
            <a:r>
              <a:rPr lang="zh-TW" sz="2400">
                <a:latin typeface="Microsoft YaHei"/>
                <a:ea typeface="Microsoft YaHei"/>
              </a:rPr>
              <a:t>基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89632" y="1097280"/>
            <a:ext cx="4389120" cy="7010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2400" b="1">
                <a:latin typeface="Microsoft YaHei"/>
                <a:ea typeface="Microsoft YaHei"/>
              </a:rPr>
              <a:t>一、政策项目基本情况</a:t>
            </a:r>
            <a:endParaRPr lang="zh-TW" sz="2400" b="1">
              <a:latin typeface="Microsoft YaHei"/>
              <a:ea typeface="Microsoft YaHei"/>
            </a:endParaRPr>
          </a:p>
          <a:p>
            <a:pPr indent="0"/>
            <a:r>
              <a:rPr lang="zh-TW" sz="2400">
                <a:latin typeface="Microsoft YaHei"/>
                <a:ea typeface="Microsoft YaHei"/>
              </a:rPr>
              <a:t>主要包括政策背景、主要内容等。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83536" y="2194560"/>
            <a:ext cx="8561832" cy="14295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2400" b="1">
                <a:latin typeface="Microsoft YaHei"/>
                <a:ea typeface="Microsoft YaHei"/>
              </a:rPr>
              <a:t>二、政策项目实施的相关性</a:t>
            </a:r>
            <a:endParaRPr lang="zh-TW" sz="2400" b="1">
              <a:latin typeface="Microsoft YaHei"/>
              <a:ea typeface="Microsoft YaHei"/>
            </a:endParaRPr>
          </a:p>
          <a:p>
            <a:pPr indent="0" algn="just">
              <a:lnSpc>
                <a:spcPts val="2880"/>
              </a:lnSpc>
            </a:pPr>
            <a:r>
              <a:rPr lang="zh-TW" sz="2400">
                <a:latin typeface="Microsoft YaHei"/>
                <a:ea typeface="Microsoft YaHei"/>
              </a:rPr>
              <a:t>主要说明政策项目的立项依据，包括政策项目与部门职能、相关 政策及规划、现实需求、是否应该市财政资金投入等方面的相关 性。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89632" y="4023360"/>
            <a:ext cx="246278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 b="1">
                <a:latin typeface="Microsoft YaHei"/>
                <a:ea typeface="Microsoft YaHei"/>
              </a:rPr>
              <a:t>三、政策项目绩效</a:t>
            </a:r>
            <a:endParaRPr lang="zh-TW" sz="2400" b="1">
              <a:latin typeface="Microsoft YaHei"/>
              <a:ea typeface="Microsoft YaHei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26736" y="4026408"/>
            <a:ext cx="335280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400" b="1">
                <a:latin typeface="Microsoft YaHei"/>
                <a:ea typeface="Microsoft YaHei"/>
              </a:rPr>
              <a:t>标</a:t>
            </a:r>
            <a:endParaRPr lang="zh-TW" sz="2400" b="1">
              <a:latin typeface="Microsoft YaHei"/>
              <a:ea typeface="Microsoft YaHei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83536" y="4389120"/>
            <a:ext cx="8561832" cy="18013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2900"/>
              </a:lnSpc>
            </a:pPr>
            <a:r>
              <a:rPr lang="zh-TW" sz="2400">
                <a:latin typeface="Microsoft YaHei"/>
                <a:ea typeface="Microsoft YaHei"/>
              </a:rPr>
              <a:t>介绍政策项目的总体绩效目标以及具体的产出指标和效果指标， 绩效目标内容应具体明确、符合项目现实需求及部门长期规划和 年度工作目标，产出指标和效果指标内容应具体细化、量化，并 且要有可衡量的评价标准。同时介绍设定项目绩效目标所考虑的 因素，如何根据需求设定，设定的绩效目标是否具有可考核性和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20112" y="6220968"/>
            <a:ext cx="1615440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可实现性等。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890016" y="1249680"/>
            <a:ext cx="9601200" cy="32064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711200" algn="just">
              <a:lnSpc>
                <a:spcPts val="3195"/>
              </a:lnSpc>
            </a:pPr>
            <a:r>
              <a:rPr lang="zh-TW" sz="2600">
                <a:latin typeface="Microsoft YaHei"/>
                <a:ea typeface="Microsoft YaHei"/>
              </a:rPr>
              <a:t>当前，我国经济已由高速增长阶段转向高质量发展阶段，正 处在转变发展方式、优化经济结构、转换增长动力的攻关期，建 设现代化经济体系是跨越关口的迫切要求和我国发展的战略目标。 发挥好财政职能作用，</a:t>
            </a:r>
            <a:r>
              <a:rPr lang="zh-TW" sz="2600">
                <a:solidFill>
                  <a:srgbClr val="FF0000"/>
                </a:solidFill>
                <a:latin typeface="Microsoft YaHei"/>
                <a:ea typeface="Microsoft YaHei"/>
              </a:rPr>
              <a:t>必须按照全面深化改革的要求，加快建立 现代财政制度，建立全面规范透明、标准科学、约束有力的预算 制度，以全面实施预算绩效管理为关键点和突破口</a:t>
            </a:r>
            <a:r>
              <a:rPr lang="zh-TW" sz="2600">
                <a:latin typeface="Microsoft YaHei"/>
                <a:ea typeface="Microsoft YaHei"/>
              </a:rPr>
              <a:t>，解决好绩效 管理中存在的突出问题，推动财政资金聚力增效，提高公共服务 供给质量，增强政府公信力和执行力。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3054096"/>
            <a:ext cx="1514856" cy="1569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 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 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 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352" y="4910328"/>
            <a:ext cx="1502664" cy="957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79705" indent="-215900">
              <a:lnSpc>
                <a:spcPts val="2065"/>
              </a:lnSpc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 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 </a:t>
            </a:r>
            <a:r>
              <a:rPr lang="en-US" sz="2500" b="1">
                <a:solidFill>
                  <a:srgbClr val="ED7D31"/>
                </a:solidFill>
                <a:latin typeface="Times New Roman" panose="02020503050405090304"/>
              </a:rPr>
              <a:t>k</a:t>
            </a:r>
            <a:endParaRPr lang="en-US" sz="2500" b="1">
              <a:solidFill>
                <a:srgbClr val="ED7D31"/>
              </a:solidFill>
              <a:latin typeface="Times New Roman" panose="02020503050405090304"/>
            </a:endParaRPr>
          </a:p>
          <a:p>
            <a:pPr indent="0" algn="ctr">
              <a:lnSpc>
                <a:spcPts val="2065"/>
              </a:lnSpc>
            </a:pPr>
            <a:r>
              <a:rPr lang="en-US" sz="2500" b="1">
                <a:latin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12136" y="646176"/>
            <a:ext cx="39837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 b="1">
                <a:latin typeface="Microsoft YaHei"/>
                <a:ea typeface="Microsoft YaHei"/>
              </a:rPr>
              <a:t>、政策项目实施方案的有效性</a:t>
            </a:r>
            <a:endParaRPr lang="zh-TW" sz="2400" b="1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56104" y="707136"/>
            <a:ext cx="219456" cy="210312"/>
          </a:xfrm>
          <a:prstGeom prst="rect">
            <a:avLst/>
          </a:prstGeom>
        </p:spPr>
        <p:txBody>
          <a:bodyPr wrap="none" lIns="0" tIns="0" rIns="0" bIns="0">
            <a:noAutofit/>
          </a:bodyPr>
          <a:p>
            <a:pPr indent="0" algn="just"/>
            <a:r>
              <a:rPr lang="zh-TW" sz="2400" b="1">
                <a:latin typeface="Microsoft YaHei"/>
                <a:ea typeface="Microsoft YaHei"/>
              </a:rPr>
              <a:t>四</a:t>
            </a:r>
            <a:endParaRPr lang="zh-TW" sz="2400" b="1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98192" y="1011936"/>
            <a:ext cx="8561832" cy="7010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830"/>
              </a:lnSpc>
            </a:pPr>
            <a:r>
              <a:rPr lang="zh-TW" sz="2400">
                <a:latin typeface="Microsoft YaHei"/>
                <a:ea typeface="Microsoft YaHei"/>
              </a:rPr>
              <a:t>主要说明政策项目的具体实施方案，包括政策项目决策程序，实 施程序，人、财、物等基础条件保障情况，相关管理制度建设情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98192" y="1743456"/>
            <a:ext cx="591921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况，以及对不确定因素和风险的控制措施等。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01240" y="2474976"/>
            <a:ext cx="4599432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 b="1">
                <a:latin typeface="Microsoft YaHei"/>
                <a:ea typeface="Microsoft YaHei"/>
              </a:rPr>
              <a:t>五、政策项目预期绩效的可持续性</a:t>
            </a:r>
            <a:endParaRPr lang="zh-TW" sz="2400" b="1"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98192" y="2840736"/>
            <a:ext cx="8546592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介绍与政策项目相关的政策、行业环境等方面的可持续性，预期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01240" y="3206496"/>
            <a:ext cx="8354568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产出及效果的可持续性，组织管理机构、运行机制的可持续性。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98192" y="3938016"/>
            <a:ext cx="8564880" cy="1066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2400" b="1">
                <a:latin typeface="Microsoft YaHei"/>
                <a:ea typeface="Microsoft YaHei"/>
              </a:rPr>
              <a:t>六、政策项目预算</a:t>
            </a:r>
            <a:endParaRPr lang="zh-TW" sz="2400" b="1">
              <a:latin typeface="Microsoft YaHei"/>
              <a:ea typeface="Microsoft YaHei"/>
            </a:endParaRPr>
          </a:p>
          <a:p>
            <a:pPr indent="0">
              <a:lnSpc>
                <a:spcPts val="3050"/>
              </a:lnSpc>
            </a:pPr>
            <a:r>
              <a:rPr lang="zh-TW" sz="2400">
                <a:latin typeface="Microsoft YaHei"/>
                <a:ea typeface="Microsoft YaHei"/>
              </a:rPr>
              <a:t>介绍政策项目的预算构成、预算测算依据和标准、财政支持的范 围和方式、区县两级财政经费保障渠道和方式等。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01240" y="5401056"/>
            <a:ext cx="1856232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 b="1">
                <a:latin typeface="Microsoft YaHei"/>
                <a:ea typeface="Microsoft YaHei"/>
              </a:rPr>
              <a:t>七、其他内容</a:t>
            </a:r>
            <a:endParaRPr lang="zh-TW" sz="2400" b="1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92840" y="713232"/>
            <a:ext cx="899160" cy="61447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41832" y="140208"/>
          <a:ext cx="10381488" cy="6589776"/>
        </p:xfrm>
        <a:graphic>
          <a:graphicData uri="http://schemas.openxmlformats.org/drawingml/2006/table">
            <a:tbl>
              <a:tblPr/>
              <a:tblGrid>
                <a:gridCol w="341376"/>
                <a:gridCol w="752856"/>
                <a:gridCol w="1036320"/>
                <a:gridCol w="2130552"/>
                <a:gridCol w="1219200"/>
                <a:gridCol w="954024"/>
                <a:gridCol w="2103120"/>
                <a:gridCol w="1844040"/>
              </a:tblGrid>
              <a:tr h="298704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项目名称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XXX分阶段更新环卫车辆购置项目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83464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主管部门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单位名称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</a:tr>
              <a:tr h="487680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项目资金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实施期资金总额：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3516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年度资金总额：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3516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490728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（万元）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其中：财政拨款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3516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其中：财政拨款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3516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283464">
                <a:tc gridSpan="3"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其他资金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0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其他资金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0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</a:tr>
              <a:tr h="283464">
                <a:tc row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700">
                          <a:latin typeface="MingLiU"/>
                          <a:ea typeface="MingLiU"/>
                        </a:rPr>
                        <a:t>绩效目标</a:t>
                      </a:r>
                      <a:endParaRPr lang="zh-TW" sz="17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实施期目标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年度目标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822960">
                <a:tc v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1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分阶段更新环卫车辆，购置新能源洒水车10台，新 能源清扫车16台。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1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分阶段更新环卫车辆，购置新能源洒水车10台， 新能源清扫车16台。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557784">
                <a:tc rowSpan="6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5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绩 效 指 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一级指 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二级指标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三级指标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指标值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800">
                          <a:latin typeface="FangSong"/>
                          <a:ea typeface="FangSong"/>
                        </a:rPr>
                        <a:t>二级指标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584200"/>
                      <a:r>
                        <a:rPr lang="zh-TW" sz="1800">
                          <a:latin typeface="FangSong"/>
                          <a:ea typeface="FangSong"/>
                        </a:rPr>
                        <a:t>三级指标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指标值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731520">
                <a:tc vMerge="1">
                  <a:tcPr marL="0" marR="0" marT="0" marB="0"/>
                </a:tc>
                <a:tc rowSpan="6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产出指 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>
                        <a:spcAft>
                          <a:spcPts val="4060"/>
                        </a:spcAft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数量指标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质量指标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06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指标1:购置新能源 洒水车车辆数量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10辆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r">
                        <a:spcAft>
                          <a:spcPts val="4060"/>
                        </a:spcAft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数量指标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  <a:p>
                      <a:pPr indent="0" algn="r"/>
                      <a:r>
                        <a:rPr lang="zh-TW" sz="1800">
                          <a:latin typeface="FangSong"/>
                          <a:ea typeface="FangSong"/>
                        </a:rPr>
                        <a:t>质量指标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06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指标1：购置新能源 洒水车车辆数量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10辆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728472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13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指标2：购置新能源 清扫车数量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16辆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指标2：购置新能源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清扫车数量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16辆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57784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3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指标1：车辆验收合 格率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100%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09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指标1：车辆验收合 格率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100%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5778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时效指标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13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指标1：车辆购置及 时性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W3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个月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800">
                          <a:latin typeface="FangSong"/>
                          <a:ea typeface="FangSong"/>
                        </a:rPr>
                        <a:t>时效指标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指标1：车辆购置及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时性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W3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个月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323088">
                <a:tc vMerge="1">
                  <a:tcPr marL="0" marR="0" marT="0" marB="0"/>
                </a:tc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成本指标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指标1：成本节约率</a:t>
                      </a:r>
                      <a:r>
                        <a:rPr lang="zh-TW" sz="1500">
                          <a:latin typeface="Arial" panose="020B0604020202090204"/>
                          <a:ea typeface="Arial" panose="020B0604020202090204"/>
                        </a:rPr>
                        <a:t>£</a:t>
                      </a:r>
                      <a:endParaRPr lang="zh-TW" sz="15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100" b="1">
                          <a:solidFill>
                            <a:srgbClr val="BE7A2F"/>
                          </a:solidFill>
                          <a:latin typeface="Microsoft YaHei"/>
                          <a:ea typeface="Microsoft YaHei"/>
                        </a:rPr>
                        <a:t>河南效评价</a:t>
                      </a:r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r"/>
                      <a:r>
                        <a:rPr lang="zh-TW" sz="1800">
                          <a:latin typeface="FangSong"/>
                          <a:ea typeface="FangSong"/>
                        </a:rPr>
                        <a:t>成本指标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指标1：成本节约率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N0</a:t>
                      </a:r>
                      <a:endParaRPr lang="en-US" sz="1800">
                        <a:latin typeface="FangSong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8976" y="5413248"/>
            <a:ext cx="573024" cy="917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99032" y="5205984"/>
            <a:ext cx="688848" cy="5212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2160"/>
              </a:lnSpc>
            </a:pPr>
            <a:r>
              <a:rPr lang="zh-TW" sz="1800">
                <a:latin typeface="FangSong"/>
                <a:ea typeface="FangSong"/>
              </a:rPr>
              <a:t>满意度 指标</a:t>
            </a:r>
            <a:endParaRPr lang="zh-TW" sz="1800">
              <a:latin typeface="FangSong"/>
              <a:ea typeface="FangSong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8136" y="2990088"/>
            <a:ext cx="234696" cy="1066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2150"/>
              </a:lnSpc>
            </a:pPr>
            <a:r>
              <a:rPr lang="zh-TW" sz="1800">
                <a:latin typeface="FangSong"/>
                <a:ea typeface="FangSong"/>
              </a:rPr>
              <a:t>绩 效 指 标</a:t>
            </a:r>
            <a:endParaRPr lang="zh-TW" sz="1800">
              <a:latin typeface="FangSong"/>
              <a:ea typeface="FangSong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5128" y="2624328"/>
            <a:ext cx="679704" cy="5212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2185"/>
              </a:lnSpc>
            </a:pPr>
            <a:r>
              <a:rPr lang="zh-TW" sz="1800">
                <a:latin typeface="FangSong"/>
                <a:ea typeface="FangSong"/>
              </a:rPr>
              <a:t>效果指 标</a:t>
            </a:r>
            <a:endParaRPr lang="zh-TW" sz="1800">
              <a:latin typeface="FangSong"/>
              <a:ea typeface="FangSong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112264" y="795528"/>
          <a:ext cx="9201912" cy="5181600"/>
        </p:xfrm>
        <a:graphic>
          <a:graphicData uri="http://schemas.openxmlformats.org/drawingml/2006/table">
            <a:tbl>
              <a:tblPr/>
              <a:tblGrid>
                <a:gridCol w="1030224"/>
                <a:gridCol w="2109216"/>
                <a:gridCol w="1207008"/>
                <a:gridCol w="944880"/>
                <a:gridCol w="2084832"/>
                <a:gridCol w="1825752"/>
              </a:tblGrid>
              <a:tr h="752856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6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经济效益 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4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指标1:降低年运营 成本（车/年/万公里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1800">
                          <a:latin typeface="FangSong"/>
                        </a:rPr>
                        <a:t>N0.45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万元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经济效益 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4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指标1：降低年运营 成本（车/年/万公里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N0.45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万元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749808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1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社会效益 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3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指标1:道路扬尘治 理工作开展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促进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1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社会效益 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3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指标1：道路扬尘治 理工作开展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促进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993648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1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生态效益 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1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指标1:减少二氧化 碳排放量（车/年/万 公里）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N1. 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25吨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生态效益 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1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指标1：减少二氧化 碳排放量（车/年/万 公里）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N1. 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25吨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57784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5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指标2：降低噪声污 染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降低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5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指标2：降低噪声污 染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降低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57784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可持续影 响指标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3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指标1：车辆可持续 使用年限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317500"/>
                      <a:r>
                        <a:rPr lang="en-US" sz="1800">
                          <a:latin typeface="FangSong"/>
                        </a:rPr>
                        <a:t>N8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年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可持续影 响指标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指标1：车辆可持续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使用年限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N8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年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57784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30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指标2：维修保养机 制健全性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健全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指标2：维修保养机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制健全性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健全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02920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服务对象 满意度指 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指标1：职工满意度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N95%</a:t>
                      </a:r>
                      <a:endParaRPr lang="en-US" sz="1800">
                        <a:latin typeface="FangSong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24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服务对象 满意度指 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指标1：职工满意度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N95%</a:t>
                      </a:r>
                      <a:endParaRPr lang="en-US" sz="1800">
                        <a:latin typeface="FangSong"/>
                      </a:endParaRPr>
                    </a:p>
                  </a:txBody>
                  <a:tcPr marL="0" marR="0" marT="0" marB="0" anchor="ctr"/>
                </a:tc>
              </a:tr>
              <a:tr h="50901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指标2：群众满意度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N90%</a:t>
                      </a:r>
                      <a:endParaRPr lang="en-US" sz="1800">
                        <a:latin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指标2：群众满意度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N90%</a:t>
                      </a:r>
                      <a:endParaRPr lang="en-US" sz="1800">
                        <a:latin typeface="FangSong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1219200" cy="2529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4584"/>
            <a:ext cx="554736" cy="14234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9728" y="429768"/>
            <a:ext cx="10692384" cy="2398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63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300">
                <a:latin typeface="MingLiU"/>
                <a:ea typeface="MingLiU"/>
              </a:rPr>
              <a:t>确</a:t>
            </a:r>
            <a:r>
              <a:rPr lang="zh-TW" sz="2300">
                <a:latin typeface="MingLiU"/>
                <a:ea typeface="MingLiU"/>
              </a:rPr>
              <a:t>定对象  </a:t>
            </a:r>
            <a:r>
              <a:rPr lang="zh-CN" sz="3700" i="1">
                <a:latin typeface="Arial" panose="020B0604020202090204"/>
                <a:ea typeface="Arial" panose="020B0604020202090204"/>
              </a:rPr>
              <a:t>2</a:t>
            </a:r>
            <a:r>
              <a:rPr lang="zh-CN" sz="3700" i="1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事前绩效评估实施阶段</a:t>
            </a:r>
            <a:endParaRPr lang="zh-TW" sz="3700">
              <a:latin typeface="Microsoft YaHei"/>
              <a:ea typeface="Microsoft YaHei"/>
            </a:endParaRPr>
          </a:p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TW" sz="2300">
                <a:latin typeface="MingLiU"/>
                <a:ea typeface="MingLiU"/>
              </a:rPr>
              <a:t>成立</a:t>
            </a:r>
            <a:r>
              <a:rPr lang="zh-CN" sz="2300">
                <a:latin typeface="MingLiU"/>
                <a:ea typeface="MingLiU"/>
              </a:rPr>
              <a:t>评估组  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（三）组建专家组。</a:t>
            </a:r>
            <a:r>
              <a:rPr lang="zh-TW" sz="2300">
                <a:latin typeface="MingLiU"/>
                <a:ea typeface="MingLiU"/>
              </a:rPr>
              <a:t>事前绩效评估工作组依据项目内容遴选评</a:t>
            </a:r>
            <a:endParaRPr lang="zh-TW" sz="2300">
              <a:latin typeface="MingLiU"/>
              <a:ea typeface="MingLiU"/>
            </a:endParaRPr>
          </a:p>
          <a:p>
            <a:pPr indent="0" algn="r"/>
            <a:r>
              <a:rPr lang="zh-TW" sz="2300">
                <a:latin typeface="MingLiU"/>
                <a:ea typeface="MingLiU"/>
              </a:rPr>
              <a:t>估专家，组成考家组。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丢家组成员应包括业务专家、管理专家</a:t>
            </a:r>
            <a:endParaRPr lang="zh-TW" sz="2300">
              <a:solidFill>
                <a:srgbClr val="D60B0E"/>
              </a:solidFill>
              <a:latin typeface="MingLiU"/>
              <a:ea typeface="MingLiU"/>
            </a:endParaRPr>
          </a:p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3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300">
                <a:latin typeface="MingLiU"/>
                <a:ea typeface="MingLiU"/>
              </a:rPr>
              <a:t>入</a:t>
            </a:r>
            <a:r>
              <a:rPr lang="zh-TW" sz="2300">
                <a:latin typeface="MingLiU"/>
                <a:ea typeface="MingLiU"/>
              </a:rPr>
              <a:t>户通知   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和财政财务专家，专家组原则上不少于</a:t>
            </a:r>
            <a:r>
              <a:rPr lang="zh-TW" sz="2500" b="1">
                <a:solidFill>
                  <a:srgbClr val="D60B0E"/>
                </a:solidFill>
                <a:latin typeface="Times New Roman" panose="02020503050405090304"/>
                <a:ea typeface="Times New Roman" panose="02020503050405090304"/>
              </a:rPr>
              <a:t>5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人。</a:t>
            </a:r>
            <a:r>
              <a:rPr lang="zh-TW" sz="2300">
                <a:latin typeface="MingLiU"/>
                <a:ea typeface="MingLiU"/>
              </a:rPr>
              <a:t>事前绩效评估工</a:t>
            </a:r>
            <a:endParaRPr lang="zh-TW" sz="2300">
              <a:latin typeface="MingLiU"/>
              <a:ea typeface="MingLiU"/>
            </a:endParaRPr>
          </a:p>
          <a:p>
            <a:pPr indent="0" algn="r"/>
            <a:r>
              <a:rPr lang="zh-TW" sz="2300">
                <a:latin typeface="MingLiU"/>
                <a:ea typeface="MingLiU"/>
              </a:rPr>
              <a:t>宀 ____作组应及时将专家情况报送报市级部门审核，并适时对专家进</a:t>
            </a:r>
            <a:endParaRPr lang="zh-TW" sz="2300">
              <a:latin typeface="MingLiU"/>
              <a:ea typeface="MingLiU"/>
            </a:endParaRPr>
          </a:p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4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300">
                <a:latin typeface="MingLiU"/>
                <a:ea typeface="MingLiU"/>
              </a:rPr>
              <a:t>入</a:t>
            </a:r>
            <a:r>
              <a:rPr lang="zh-TW" sz="2300">
                <a:latin typeface="MingLiU"/>
                <a:ea typeface="MingLiU"/>
              </a:rPr>
              <a:t>户调研   彳亍业务培训，与专家签署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728" y="2828544"/>
            <a:ext cx="10692384" cy="545592"/>
          </a:xfrm>
          <a:prstGeom prst="rect">
            <a:avLst/>
          </a:prstGeom>
          <a:solidFill>
            <a:srgbClr val="4473C5"/>
          </a:solidFill>
          <a:ln>
            <a:solidFill>
              <a:srgbClr val="FFFFFF"/>
            </a:solidFill>
          </a:ln>
        </p:spPr>
        <p:txBody>
          <a:bodyPr wrap="none" lIns="0" tIns="0" rIns="0" bIns="0">
            <a:noAutofit/>
          </a:bodyPr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5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300">
                <a:latin typeface="MingLiU"/>
                <a:ea typeface="MingLiU"/>
              </a:rPr>
              <a:t>组</a:t>
            </a:r>
            <a:r>
              <a:rPr lang="zh-TW" sz="2300">
                <a:latin typeface="MingLiU"/>
                <a:ea typeface="MingLiU"/>
              </a:rPr>
              <a:t>建专家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352" y="3672840"/>
            <a:ext cx="1517904" cy="21945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065"/>
              </a:lnSpc>
              <a:spcAft>
                <a:spcPts val="1190"/>
              </a:spcAft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6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300">
                <a:latin typeface="MingLiU"/>
                <a:ea typeface="MingLiU"/>
              </a:rPr>
              <a:t>预</a:t>
            </a:r>
            <a:r>
              <a:rPr lang="zh-TW" sz="2300">
                <a:latin typeface="MingLiU"/>
                <a:ea typeface="MingLiU"/>
              </a:rPr>
              <a:t>评估</a:t>
            </a:r>
            <a:endParaRPr lang="zh-TW" sz="2300">
              <a:latin typeface="MingLiU"/>
              <a:ea typeface="MingLiU"/>
            </a:endParaRPr>
          </a:p>
          <a:p>
            <a:pPr indent="0">
              <a:lnSpc>
                <a:spcPts val="2065"/>
              </a:lnSpc>
              <a:spcAft>
                <a:spcPts val="1190"/>
              </a:spcAft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7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300">
                <a:latin typeface="MingLiU"/>
                <a:ea typeface="MingLiU"/>
              </a:rPr>
              <a:t>正</a:t>
            </a:r>
            <a:r>
              <a:rPr lang="zh-TW" sz="2300">
                <a:latin typeface="MingLiU"/>
                <a:ea typeface="MingLiU"/>
              </a:rPr>
              <a:t>式评估</a:t>
            </a:r>
            <a:endParaRPr lang="zh-TW" sz="2300">
              <a:latin typeface="MingLiU"/>
              <a:ea typeface="MingLiU"/>
            </a:endParaRPr>
          </a:p>
          <a:p>
            <a:pPr marL="178435" indent="-254000">
              <a:lnSpc>
                <a:spcPts val="2065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8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300">
                <a:latin typeface="MingLiU"/>
                <a:ea typeface="MingLiU"/>
              </a:rPr>
              <a:t>撰</a:t>
            </a:r>
            <a:r>
              <a:rPr lang="zh-TW" sz="2300">
                <a:latin typeface="MingLiU"/>
                <a:ea typeface="MingLiU"/>
              </a:rPr>
              <a:t>写报告 </a:t>
            </a:r>
            <a:r>
              <a:rPr lang="en-US" sz="2500" b="1">
                <a:solidFill>
                  <a:srgbClr val="ED7D31"/>
                </a:solidFill>
                <a:latin typeface="Times New Roman" panose="02020503050405090304"/>
              </a:rPr>
              <a:t>k</a:t>
            </a:r>
            <a:endParaRPr lang="en-US" sz="2500" b="1">
              <a:solidFill>
                <a:srgbClr val="ED7D31"/>
              </a:solidFill>
              <a:latin typeface="Times New Roman" panose="02020503050405090304"/>
            </a:endParaRPr>
          </a:p>
          <a:p>
            <a:pPr indent="0">
              <a:lnSpc>
                <a:spcPts val="2065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300">
                <a:latin typeface="MingLiU"/>
                <a:ea typeface="MingLiU"/>
              </a:rPr>
              <a:t>结</a:t>
            </a:r>
            <a:r>
              <a:rPr lang="zh-TW" sz="2300">
                <a:latin typeface="MingLiU"/>
                <a:ea typeface="MingLiU"/>
              </a:rPr>
              <a:t>果应用</a:t>
            </a:r>
            <a:endParaRPr lang="zh-TW" sz="23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256" y="2438400"/>
            <a:ext cx="1527048" cy="9540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 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 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建专家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352" y="4910328"/>
            <a:ext cx="1502664" cy="957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79705" indent="-215900">
              <a:lnSpc>
                <a:spcPts val="2065"/>
              </a:lnSpc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 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 </a:t>
            </a:r>
            <a:r>
              <a:rPr lang="en-US" sz="2500" b="1">
                <a:solidFill>
                  <a:srgbClr val="ED7D31"/>
                </a:solidFill>
                <a:latin typeface="Times New Roman" panose="02020503050405090304"/>
              </a:rPr>
              <a:t>k</a:t>
            </a:r>
            <a:endParaRPr lang="en-US" sz="2500" b="1">
              <a:solidFill>
                <a:srgbClr val="ED7D31"/>
              </a:solidFill>
              <a:latin typeface="Times New Roman" panose="02020503050405090304"/>
            </a:endParaRPr>
          </a:p>
          <a:p>
            <a:pPr indent="0" algn="ctr">
              <a:lnSpc>
                <a:spcPts val="2065"/>
              </a:lnSpc>
            </a:pPr>
            <a:r>
              <a:rPr lang="en-US" sz="2500" b="1">
                <a:latin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8296" y="1039368"/>
            <a:ext cx="7723632" cy="44653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2548890" indent="0"/>
            <a:r>
              <a:rPr lang="zh-TW" sz="3700">
                <a:solidFill>
                  <a:srgbClr val="19191A"/>
                </a:solidFill>
                <a:latin typeface="Microsoft YaHei"/>
                <a:ea typeface="Microsoft YaHei"/>
              </a:rPr>
              <a:t>专家组成立通知书</a:t>
            </a:r>
            <a:endParaRPr lang="zh-TW" sz="3700">
              <a:solidFill>
                <a:srgbClr val="19191A"/>
              </a:solidFill>
              <a:latin typeface="Microsoft YaHei"/>
              <a:ea typeface="Microsoft YaHei"/>
            </a:endParaRPr>
          </a:p>
          <a:p>
            <a:pPr marL="2002790" indent="0">
              <a:lnSpc>
                <a:spcPts val="4490"/>
              </a:lnSpc>
            </a:pPr>
            <a:r>
              <a:rPr lang="zh-TW" sz="1800">
                <a:solidFill>
                  <a:srgbClr val="19191A"/>
                </a:solidFill>
                <a:latin typeface="Microsoft YaHei"/>
                <a:ea typeface="Microsoft YaHei"/>
              </a:rPr>
              <a:t>不境卫生管理队：</a:t>
            </a:r>
            <a:endParaRPr lang="zh-TW" sz="1800">
              <a:solidFill>
                <a:srgbClr val="19191A"/>
              </a:solidFill>
              <a:latin typeface="Microsoft YaHei"/>
              <a:ea typeface="Microsoft YaHei"/>
            </a:endParaRPr>
          </a:p>
          <a:p>
            <a:pPr marL="732790" indent="0">
              <a:lnSpc>
                <a:spcPts val="4490"/>
              </a:lnSpc>
            </a:pPr>
            <a:r>
              <a:rPr lang="zh-TW" sz="1800">
                <a:solidFill>
                  <a:srgbClr val="19191A"/>
                </a:solidFill>
                <a:latin typeface="Microsoft YaHei"/>
                <a:ea typeface="Microsoft YaHei"/>
              </a:rPr>
              <a:t>为切实落实《   市级预算项目政策事前绩效评估管理办法》</a:t>
            </a:r>
            <a:endParaRPr lang="zh-TW" sz="1800">
              <a:solidFill>
                <a:srgbClr val="19191A"/>
              </a:solidFill>
              <a:latin typeface="Microsoft YaHei"/>
              <a:ea typeface="Microsoft YaHei"/>
            </a:endParaRPr>
          </a:p>
          <a:p>
            <a:pPr marL="224790" indent="12700" algn="just">
              <a:lnSpc>
                <a:spcPts val="4490"/>
              </a:lnSpc>
            </a:pPr>
            <a:r>
              <a:rPr lang="zh-TW" sz="1800">
                <a:solidFill>
                  <a:srgbClr val="19191A"/>
                </a:solidFill>
                <a:latin typeface="Microsoft YaHei"/>
                <a:ea typeface="Microsoft YaHei"/>
              </a:rPr>
              <a:t>文件要求，根据</a:t>
            </a:r>
            <a:r>
              <a:rPr lang="zh-TW" sz="1800" u="sng">
                <a:solidFill>
                  <a:srgbClr val="19191A"/>
                </a:solidFill>
                <a:latin typeface="Microsoft YaHei"/>
                <a:ea typeface="Microsoft YaHei"/>
              </a:rPr>
              <a:t>分阶段更新环卫车辆购置项目</a:t>
            </a:r>
            <a:r>
              <a:rPr lang="zh-TW" sz="1800">
                <a:solidFill>
                  <a:srgbClr val="19191A"/>
                </a:solidFill>
                <a:latin typeface="Microsoft YaHei"/>
                <a:ea typeface="Microsoft YaHei"/>
              </a:rPr>
              <a:t>事前绩效评估项目（以 下简称：本项目）</a:t>
            </a:r>
            <a:r>
              <a:rPr lang="zh-TW" sz="1800">
                <a:latin typeface="Microsoft YaHei"/>
                <a:ea typeface="Microsoft YaHei"/>
              </a:rPr>
              <a:t>工作</a:t>
            </a:r>
            <a:r>
              <a:rPr lang="zh-TW" sz="1800">
                <a:solidFill>
                  <a:srgbClr val="19191A"/>
                </a:solidFill>
                <a:latin typeface="Microsoft YaHei"/>
                <a:ea typeface="Microsoft YaHei"/>
              </a:rPr>
              <a:t>安排，依拆   市级预算绩效管理聘请专家</a:t>
            </a:r>
            <a:endParaRPr lang="zh-TW" sz="1800">
              <a:solidFill>
                <a:srgbClr val="19191A"/>
              </a:solidFill>
              <a:latin typeface="Microsoft YaHei"/>
              <a:ea typeface="Microsoft YaHei"/>
            </a:endParaRPr>
          </a:p>
          <a:p>
            <a:pPr indent="266700">
              <a:lnSpc>
                <a:spcPts val="4490"/>
              </a:lnSpc>
              <a:spcAft>
                <a:spcPts val="210"/>
              </a:spcAft>
            </a:pPr>
            <a:r>
              <a:rPr lang="zh-TW" sz="1800">
                <a:solidFill>
                  <a:srgbClr val="19191A"/>
                </a:solidFill>
                <a:latin typeface="Microsoft YaHei"/>
                <a:ea typeface="Microsoft YaHei"/>
              </a:rPr>
              <a:t>的条件，经；      </a:t>
            </a:r>
            <a:r>
              <a:rPr lang="zh-TW" sz="1800" u="sng">
                <a:solidFill>
                  <a:srgbClr val="19191A"/>
                </a:solidFill>
                <a:latin typeface="Microsoft YaHei"/>
                <a:ea typeface="Microsoft YaHei"/>
              </a:rPr>
              <a:t>城市管理局</a:t>
            </a:r>
            <a:r>
              <a:rPr lang="zh-TW" sz="1800">
                <a:solidFill>
                  <a:srgbClr val="19191A"/>
                </a:solidFill>
                <a:latin typeface="Microsoft YaHei"/>
                <a:ea typeface="Microsoft YaHei"/>
              </a:rPr>
              <a:t>审核同意，以下专家作为本项目</a:t>
            </a:r>
            <a:endParaRPr lang="zh-TW" sz="1800">
              <a:solidFill>
                <a:srgbClr val="19191A"/>
              </a:solidFill>
              <a:latin typeface="Microsoft YaHei"/>
              <a:ea typeface="Microsoft YaHei"/>
            </a:endParaRPr>
          </a:p>
          <a:p>
            <a:pPr indent="279400" algn="just">
              <a:lnSpc>
                <a:spcPts val="4370"/>
              </a:lnSpc>
            </a:pPr>
            <a:r>
              <a:rPr lang="zh-TW" sz="1800">
                <a:solidFill>
                  <a:srgbClr val="19191A"/>
                </a:solidFill>
                <a:latin typeface="Microsoft YaHei"/>
                <a:ea typeface="Microsoft YaHei"/>
              </a:rPr>
              <a:t>聘请的事前绩效评估专家，对本项目进行事前绩效评估。相关专家名 </a:t>
            </a:r>
            <a:r>
              <a:rPr lang="zh-TW" sz="1800">
                <a:solidFill>
                  <a:srgbClr val="ACC8C2"/>
                </a:solidFill>
                <a:latin typeface="Microsoft YaHei"/>
                <a:ea typeface="Microsoft YaHei"/>
              </a:rPr>
              <a:t>一</a:t>
            </a:r>
            <a:r>
              <a:rPr lang="zh-TW" sz="1800">
                <a:solidFill>
                  <a:srgbClr val="19191A"/>
                </a:solidFill>
                <a:latin typeface="Microsoft YaHei"/>
                <a:ea typeface="Microsoft YaHei"/>
              </a:rPr>
              <a:t>单如下：</a:t>
            </a:r>
            <a:endParaRPr lang="zh-TW" sz="1800">
              <a:solidFill>
                <a:srgbClr val="19191A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81872" y="5010912"/>
            <a:ext cx="536448" cy="1298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9352" y="4910328"/>
            <a:ext cx="1502664" cy="957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79705" indent="-215900">
              <a:lnSpc>
                <a:spcPts val="2065"/>
              </a:lnSpc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 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 </a:t>
            </a:r>
            <a:r>
              <a:rPr lang="en-US" sz="2500" b="1">
                <a:solidFill>
                  <a:srgbClr val="ED7D31"/>
                </a:solidFill>
                <a:latin typeface="Times New Roman" panose="02020503050405090304"/>
              </a:rPr>
              <a:t>k</a:t>
            </a:r>
            <a:endParaRPr lang="en-US" sz="2500" b="1">
              <a:solidFill>
                <a:srgbClr val="ED7D31"/>
              </a:solidFill>
              <a:latin typeface="Times New Roman" panose="02020503050405090304"/>
            </a:endParaRPr>
          </a:p>
          <a:p>
            <a:pPr indent="0" algn="ctr">
              <a:lnSpc>
                <a:spcPts val="2065"/>
              </a:lnSpc>
            </a:pPr>
            <a:r>
              <a:rPr lang="en-US" sz="2500" b="1">
                <a:latin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60392" y="271272"/>
            <a:ext cx="4782312" cy="19842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810"/>
              </a:lnSpc>
            </a:pPr>
            <a:r>
              <a:rPr lang="zh-TW" sz="1200">
                <a:solidFill>
                  <a:srgbClr val="19191A"/>
                </a:solidFill>
                <a:latin typeface="MingLiU"/>
                <a:ea typeface="MingLiU"/>
              </a:rPr>
              <a:t>聘请的事前绩效评估专家，对本项目进行事前绩效评估。相关专家名 单如下：</a:t>
            </a:r>
            <a:endParaRPr lang="zh-TW" sz="1200">
              <a:solidFill>
                <a:srgbClr val="19191A"/>
              </a:solidFill>
              <a:latin typeface="MingLiU"/>
              <a:ea typeface="MingLiU"/>
            </a:endParaRPr>
          </a:p>
          <a:p>
            <a:pPr indent="317500">
              <a:lnSpc>
                <a:spcPts val="2810"/>
              </a:lnSpc>
            </a:pPr>
            <a:r>
              <a:rPr lang="zh-TW" sz="1200">
                <a:solidFill>
                  <a:srgbClr val="19191A"/>
                </a:solidFill>
                <a:latin typeface="MingLiU"/>
                <a:ea typeface="MingLiU"/>
              </a:rPr>
              <a:t>专家名单：</a:t>
            </a:r>
            <a:endParaRPr lang="zh-TW" sz="1200">
              <a:solidFill>
                <a:srgbClr val="19191A"/>
              </a:solidFill>
              <a:latin typeface="MingLiU"/>
              <a:ea typeface="MingLiU"/>
            </a:endParaRPr>
          </a:p>
          <a:p>
            <a:pPr indent="317500">
              <a:lnSpc>
                <a:spcPts val="2810"/>
              </a:lnSpc>
            </a:pPr>
            <a:r>
              <a:rPr lang="zh-TW" sz="1200">
                <a:latin typeface="MingLiU"/>
                <a:ea typeface="MingLiU"/>
              </a:rPr>
              <a:t>张</a:t>
            </a:r>
            <a:endParaRPr lang="zh-TW" sz="1200">
              <a:latin typeface="MingLiU"/>
              <a:ea typeface="MingLiU"/>
            </a:endParaRPr>
          </a:p>
          <a:p>
            <a:pPr indent="317500">
              <a:lnSpc>
                <a:spcPts val="2810"/>
              </a:lnSpc>
            </a:pPr>
            <a:r>
              <a:rPr lang="zh-TW" sz="1200">
                <a:solidFill>
                  <a:srgbClr val="19191A"/>
                </a:solidFill>
                <a:latin typeface="MingLiU"/>
                <a:ea typeface="MingLiU"/>
              </a:rPr>
              <a:t>薛</a:t>
            </a:r>
            <a:endParaRPr lang="zh-TW" sz="1200">
              <a:solidFill>
                <a:srgbClr val="19191A"/>
              </a:solidFill>
              <a:latin typeface="MingLiU"/>
              <a:ea typeface="MingLiU"/>
            </a:endParaRPr>
          </a:p>
          <a:p>
            <a:pPr indent="317500">
              <a:lnSpc>
                <a:spcPts val="2810"/>
              </a:lnSpc>
            </a:pPr>
            <a:r>
              <a:rPr lang="zh-TW" sz="1200">
                <a:solidFill>
                  <a:srgbClr val="19191A"/>
                </a:solidFill>
                <a:latin typeface="MingLiU"/>
                <a:ea typeface="MingLiU"/>
              </a:rPr>
              <a:t>江</a:t>
            </a:r>
            <a:endParaRPr lang="zh-TW" sz="1200">
              <a:solidFill>
                <a:srgbClr val="19191A"/>
              </a:solidFill>
              <a:latin typeface="MingLiU"/>
              <a:ea typeface="MingLiU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65192" y="3166872"/>
            <a:ext cx="179832" cy="908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1200">
                <a:latin typeface="MingLiU"/>
                <a:ea typeface="MingLiU"/>
              </a:rPr>
              <a:t>郭</a:t>
            </a:r>
            <a:endParaRPr lang="zh-TW" sz="1200">
              <a:latin typeface="MingLiU"/>
              <a:ea typeface="MingLiU"/>
            </a:endParaRPr>
          </a:p>
          <a:p>
            <a:pPr indent="0" algn="just"/>
            <a:r>
              <a:rPr lang="zh-TW" sz="1200">
                <a:solidFill>
                  <a:srgbClr val="494949"/>
                </a:solidFill>
                <a:latin typeface="MingLiU"/>
                <a:ea typeface="MingLiU"/>
              </a:rPr>
              <a:t>汪</a:t>
            </a:r>
            <a:endParaRPr lang="zh-TW" sz="1200">
              <a:solidFill>
                <a:srgbClr val="494949"/>
              </a:solidFill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465064"/>
            <a:ext cx="2087880" cy="14051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94360"/>
            <a:ext cx="1978152" cy="48981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1120"/>
              </a:spcAft>
            </a:pPr>
            <a:r>
              <a:rPr lang="zh-CN" sz="2400">
                <a:solidFill>
                  <a:srgbClr val="ED7D31"/>
                </a:solidFill>
                <a:latin typeface="Microsoft YaHei"/>
                <a:ea typeface="Microsoft YaHei"/>
              </a:rPr>
              <a:t>、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  <a:p>
            <a:pPr indent="15240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 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  <a:p>
            <a:pPr indent="15240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 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  <a:p>
            <a:pPr indent="15240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 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  <a:p>
            <a:pPr indent="15240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 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建专家</a:t>
            </a:r>
            <a:endParaRPr lang="zh-TW" sz="2400">
              <a:latin typeface="Microsoft YaHei"/>
              <a:ea typeface="Microsoft YaHei"/>
            </a:endParaRPr>
          </a:p>
          <a:p>
            <a:pPr indent="15240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 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  <a:p>
            <a:pPr indent="152400">
              <a:spcAft>
                <a:spcPts val="112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 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  <a:p>
            <a:pPr indent="1524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 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</a:t>
            </a:r>
            <a:endParaRPr lang="zh-TW" sz="2400">
              <a:latin typeface="Microsoft YaHei"/>
              <a:ea typeface="Microsoft YaHei"/>
            </a:endParaRPr>
          </a:p>
          <a:p>
            <a:pPr indent="381000"/>
            <a:r>
              <a:rPr lang="en-US" sz="1600">
                <a:solidFill>
                  <a:srgbClr val="ED7D31"/>
                </a:solidFill>
                <a:latin typeface="Arial" panose="020B0604020202090204"/>
              </a:rPr>
              <a:t>k</a:t>
            </a:r>
            <a:endParaRPr lang="en-US" sz="1600">
              <a:solidFill>
                <a:srgbClr val="ED7D31"/>
              </a:solidFill>
              <a:latin typeface="Arial" panose="020B060402020209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0712" y="1517904"/>
            <a:ext cx="6699504" cy="23530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/>
            <a:r>
              <a:rPr lang="zh-TW" sz="2600">
                <a:latin typeface="Microsoft YaHei"/>
                <a:ea typeface="Microsoft YaHei"/>
              </a:rPr>
              <a:t>专家承诺书</a:t>
            </a:r>
            <a:endParaRPr lang="zh-TW" sz="2600">
              <a:latin typeface="Microsoft YaHei"/>
              <a:ea typeface="Microsoft YaHei"/>
            </a:endParaRPr>
          </a:p>
          <a:p>
            <a:pPr indent="0" algn="ctr">
              <a:lnSpc>
                <a:spcPts val="3815"/>
              </a:lnSpc>
            </a:pPr>
            <a:r>
              <a:rPr lang="zh-TW" sz="1800">
                <a:latin typeface="Microsoft YaHei"/>
                <a:ea typeface="Microsoft YaHei"/>
              </a:rPr>
              <a:t>根据」      </a:t>
            </a:r>
            <a:r>
              <a:rPr lang="zh-TW" sz="1800" u="sng">
                <a:latin typeface="Microsoft YaHei"/>
                <a:ea typeface="Microsoft YaHei"/>
              </a:rPr>
              <a:t>环境卫生管理队</a:t>
            </a:r>
            <a:r>
              <a:rPr lang="zh-TW" sz="1800">
                <a:latin typeface="Microsoft YaHei"/>
                <a:ea typeface="Microsoft YaHei"/>
              </a:rPr>
              <a:t>预算项目政策事前</a:t>
            </a:r>
            <a:endParaRPr lang="zh-TW" sz="1800">
              <a:latin typeface="Microsoft YaHei"/>
              <a:ea typeface="Microsoft YaHei"/>
            </a:endParaRPr>
          </a:p>
          <a:p>
            <a:pPr indent="0">
              <a:lnSpc>
                <a:spcPts val="3815"/>
              </a:lnSpc>
            </a:pPr>
            <a:r>
              <a:rPr lang="zh-TW" sz="1800">
                <a:latin typeface="Microsoft YaHei"/>
                <a:ea typeface="Microsoft YaHei"/>
              </a:rPr>
              <a:t>绩效评估工作安排，</a:t>
            </a:r>
            <a:r>
              <a:rPr lang="zh-CN" sz="1800">
                <a:latin typeface="Microsoft YaHei"/>
                <a:ea typeface="Microsoft YaHei"/>
              </a:rPr>
              <a:t>依据飞 </a:t>
            </a:r>
            <a:r>
              <a:rPr lang="zh-TW" sz="1800" u="sng">
                <a:latin typeface="Microsoft YaHei"/>
                <a:ea typeface="Microsoft YaHei"/>
              </a:rPr>
              <a:t>市级预算项目政策事前绩 效评估管理办法》</a:t>
            </a:r>
            <a:r>
              <a:rPr lang="zh-TW" sz="1800">
                <a:latin typeface="Microsoft YaHei"/>
                <a:ea typeface="Microsoft YaHei"/>
              </a:rPr>
              <a:t>聘请专家的条件,经</a:t>
            </a:r>
            <a:r>
              <a:rPr lang="en-US" sz="2200" b="1">
                <a:latin typeface="Times New Roman" panose="02020503050405090304"/>
              </a:rPr>
              <a:t>j      </a:t>
            </a:r>
            <a:r>
              <a:rPr lang="zh-TW" sz="1800" u="sng">
                <a:latin typeface="Microsoft YaHei"/>
                <a:ea typeface="Microsoft YaHei"/>
              </a:rPr>
              <a:t>城管局</a:t>
            </a:r>
            <a:endParaRPr lang="zh-TW" sz="1800" u="sng">
              <a:latin typeface="Microsoft YaHei"/>
              <a:ea typeface="Microsoft YaHei"/>
            </a:endParaRPr>
          </a:p>
          <a:p>
            <a:pPr indent="0">
              <a:lnSpc>
                <a:spcPts val="3815"/>
              </a:lnSpc>
            </a:pPr>
            <a:r>
              <a:rPr lang="zh-TW" sz="1800">
                <a:latin typeface="Microsoft YaHei"/>
                <a:ea typeface="Microsoft YaHei"/>
              </a:rPr>
              <a:t>审核同意，本人作为聘请的</a:t>
            </a:r>
            <a:r>
              <a:rPr lang="zh-TW" sz="2200" b="1">
                <a:latin typeface="Times New Roman" panose="02020503050405090304"/>
                <a:ea typeface="Times New Roman" panose="02020503050405090304"/>
              </a:rPr>
              <a:t>2021</a:t>
            </a:r>
            <a:r>
              <a:rPr lang="zh-TW" sz="1800">
                <a:latin typeface="Microsoft YaHei"/>
                <a:ea typeface="Microsoft YaHei"/>
              </a:rPr>
              <a:t>年度事前绩效评估专家，对</a:t>
            </a:r>
            <a:endParaRPr lang="zh-TW" sz="18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10712" y="4078224"/>
            <a:ext cx="6684264" cy="2956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139700"/>
            <a:r>
              <a:rPr lang="zh-TW" sz="1800" u="sng">
                <a:latin typeface="Microsoft YaHei"/>
                <a:ea typeface="Microsoft YaHei"/>
              </a:rPr>
              <a:t>（分阶段更新环卫车辆购置项目）</a:t>
            </a:r>
            <a:r>
              <a:rPr lang="zh-TW" sz="1800">
                <a:latin typeface="Microsoft YaHei"/>
                <a:ea typeface="Microsoft YaHei"/>
              </a:rPr>
              <a:t>进行事前缩效评估°本人</a:t>
            </a:r>
            <a:endParaRPr lang="zh-TW" sz="18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9856" y="4584192"/>
            <a:ext cx="6696456" cy="8260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20"/>
              </a:spcAft>
            </a:pPr>
            <a:r>
              <a:rPr lang="zh-TW" sz="1800">
                <a:latin typeface="Microsoft YaHei"/>
                <a:ea typeface="Microsoft YaHei"/>
              </a:rPr>
              <a:t>已经了解项目政策实地调研和专家评估会的工作流程，并承</a:t>
            </a:r>
            <a:endParaRPr lang="zh-TW" sz="1800">
              <a:latin typeface="Microsoft YaHei"/>
              <a:ea typeface="Microsoft YaHei"/>
            </a:endParaRPr>
          </a:p>
          <a:p>
            <a:pPr indent="0"/>
            <a:r>
              <a:rPr lang="zh-TW" sz="1800">
                <a:latin typeface="Microsoft YaHei"/>
                <a:ea typeface="Microsoft YaHei"/>
              </a:rPr>
              <a:t>诺遵守相关工作要求和以下保密条款：</a:t>
            </a:r>
            <a:endParaRPr lang="zh-TW" sz="18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5693664"/>
            <a:ext cx="1091184" cy="11826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97408"/>
            <a:ext cx="167030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400">
                <a:solidFill>
                  <a:srgbClr val="ED7D31"/>
                </a:solidFill>
                <a:latin typeface="Microsoft YaHei"/>
                <a:ea typeface="Microsoft YaHei"/>
              </a:rPr>
              <a:t>、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8496" y="1216152"/>
            <a:ext cx="1819656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8496" y="1834896"/>
            <a:ext cx="150266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352" y="2456688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544" y="3069336"/>
            <a:ext cx="1514856" cy="3413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544" y="3691128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0688" y="4306824"/>
            <a:ext cx="1505712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544" y="4925568"/>
            <a:ext cx="149656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8496" y="5547360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9.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8536" y="256032"/>
            <a:ext cx="5297424" cy="54071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19100">
              <a:lnSpc>
                <a:spcPts val="3140"/>
              </a:lnSpc>
            </a:pPr>
            <a:r>
              <a:rPr lang="en-US" sz="1600">
                <a:latin typeface="Times New Roman" panose="02020503050405090304"/>
              </a:rPr>
              <a:t>1. </a:t>
            </a:r>
            <a:r>
              <a:rPr lang="zh-TW" sz="1400">
                <a:latin typeface="Microsoft YaHei"/>
                <a:ea typeface="Microsoft YaHei"/>
              </a:rPr>
              <a:t>在事前绩效评估过程中及评估结束后，保守被评估 单位的商业和技术秘密，不将获悉的被评估单位事前绩效评 估有关文件、资料和数据以任何方式对外提供，不利用评估 工作得到的非公开科技、商业信息，为本人或者他人谋取私 利。</a:t>
            </a:r>
            <a:endParaRPr lang="zh-TW" sz="1400">
              <a:latin typeface="Microsoft YaHei"/>
              <a:ea typeface="Microsoft YaHei"/>
            </a:endParaRPr>
          </a:p>
          <a:p>
            <a:pPr indent="419100">
              <a:lnSpc>
                <a:spcPts val="3140"/>
              </a:lnSpc>
            </a:pPr>
            <a:r>
              <a:rPr lang="en-US" sz="1600">
                <a:latin typeface="Times New Roman" panose="02020503050405090304"/>
              </a:rPr>
              <a:t>2. </a:t>
            </a:r>
            <a:r>
              <a:rPr lang="zh-TW" sz="1400">
                <a:latin typeface="Microsoft YaHei"/>
                <a:ea typeface="Microsoft YaHei"/>
              </a:rPr>
              <a:t>在事前绩效评估过程中及评估结束后，本人不向事 前绩效评估工作组以外的人员透露有关考评工作情况、信 息；’不对外透露争议问题、评估结果等内容。</a:t>
            </a:r>
            <a:endParaRPr lang="zh-TW" sz="1400">
              <a:latin typeface="Microsoft YaHei"/>
              <a:ea typeface="Microsoft YaHei"/>
            </a:endParaRPr>
          </a:p>
          <a:p>
            <a:pPr indent="419100">
              <a:lnSpc>
                <a:spcPts val="3140"/>
              </a:lnSpc>
            </a:pPr>
            <a:r>
              <a:rPr lang="zh-TW" sz="1600">
                <a:latin typeface="Times New Roman" panose="02020503050405090304"/>
                <a:ea typeface="Times New Roman" panose="02020503050405090304"/>
              </a:rPr>
              <a:t>3. </a:t>
            </a:r>
            <a:r>
              <a:rPr lang="zh-TW" sz="1400">
                <a:latin typeface="Microsoft YaHei"/>
                <a:ea typeface="Microsoft YaHei"/>
              </a:rPr>
              <a:t>评估期间对获悉的被评估单位所有资料妥善保管， 不遗失，评估结束后，将纸质资料及时返还，同时将相关电 子文本资料进行删除。</a:t>
            </a:r>
            <a:endParaRPr lang="zh-TW" sz="1400">
              <a:latin typeface="Microsoft YaHei"/>
              <a:ea typeface="Microsoft YaHei"/>
            </a:endParaRPr>
          </a:p>
          <a:p>
            <a:pPr indent="419100">
              <a:lnSpc>
                <a:spcPts val="3140"/>
              </a:lnSpc>
            </a:pPr>
            <a:r>
              <a:rPr lang="zh-TW" sz="1400">
                <a:latin typeface="Microsoft YaHei"/>
                <a:ea typeface="Microsoft YaHei"/>
              </a:rPr>
              <a:t>如违反承诺书所禁止的事项，本人愿承担相应的法律责 任。本承诺书一式两份，单位和评估专家各一份。</a:t>
            </a:r>
            <a:endParaRPr lang="zh-TW" sz="1400">
              <a:latin typeface="Microsoft YaHei"/>
              <a:ea typeface="Microsoft YaHei"/>
            </a:endParaRPr>
          </a:p>
          <a:p>
            <a:pPr marL="1170305" indent="0" algn="just">
              <a:lnSpc>
                <a:spcPts val="3140"/>
              </a:lnSpc>
            </a:pPr>
            <a:r>
              <a:rPr lang="zh-TW" sz="1400">
                <a:latin typeface="Microsoft YaHei"/>
                <a:ea typeface="Microsoft YaHei"/>
              </a:rPr>
              <a:t>承诺人</a:t>
            </a:r>
            <a:endParaRPr lang="zh-TW" sz="1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300">
                <a:latin typeface="MingLiU"/>
                <a:ea typeface="MingLiU"/>
              </a:rPr>
              <a:t>确</a:t>
            </a:r>
            <a:r>
              <a:rPr lang="zh-TW" sz="2300">
                <a:latin typeface="MingLiU"/>
                <a:ea typeface="MingLiU"/>
              </a:rPr>
              <a:t>定对象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300">
                <a:latin typeface="MingLiU"/>
                <a:ea typeface="MingLiU"/>
              </a:rPr>
              <a:t>成立</a:t>
            </a:r>
            <a:r>
              <a:rPr lang="zh-TW" sz="2300">
                <a:latin typeface="MingLiU"/>
                <a:ea typeface="MingLiU"/>
              </a:rPr>
              <a:t>评估组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300">
                <a:latin typeface="MingLiU"/>
                <a:ea typeface="MingLiU"/>
              </a:rPr>
              <a:t>入</a:t>
            </a:r>
            <a:r>
              <a:rPr lang="zh-TW" sz="2300">
                <a:latin typeface="MingLiU"/>
                <a:ea typeface="MingLiU"/>
              </a:rPr>
              <a:t>户通知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256" y="2438400"/>
            <a:ext cx="1527048" cy="9540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19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 </a:t>
            </a:r>
            <a:r>
              <a:rPr lang="zh-CN" sz="2300">
                <a:latin typeface="MingLiU"/>
                <a:ea typeface="MingLiU"/>
              </a:rPr>
              <a:t>入</a:t>
            </a:r>
            <a:r>
              <a:rPr lang="zh-TW" sz="2300">
                <a:latin typeface="MingLiU"/>
                <a:ea typeface="MingLiU"/>
              </a:rPr>
              <a:t>户调研</a:t>
            </a:r>
            <a:endParaRPr lang="zh-TW" sz="2300">
              <a:latin typeface="MingLiU"/>
              <a:ea typeface="MingLiU"/>
            </a:endParaRPr>
          </a:p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 </a:t>
            </a:r>
            <a:r>
              <a:rPr lang="zh-CN" sz="2300">
                <a:latin typeface="MingLiU"/>
                <a:ea typeface="MingLiU"/>
              </a:rPr>
              <a:t>组</a:t>
            </a:r>
            <a:r>
              <a:rPr lang="zh-TW" sz="2300">
                <a:latin typeface="MingLiU"/>
                <a:ea typeface="MingLiU"/>
              </a:rPr>
              <a:t>建专家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300">
                <a:latin typeface="MingLiU"/>
                <a:ea typeface="MingLiU"/>
              </a:rPr>
              <a:t>预</a:t>
            </a:r>
            <a:r>
              <a:rPr lang="zh-TW" sz="2300">
                <a:latin typeface="MingLiU"/>
                <a:ea typeface="MingLiU"/>
              </a:rPr>
              <a:t>评估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352" y="4291584"/>
            <a:ext cx="1517904" cy="15758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065"/>
              </a:lnSpc>
              <a:spcAft>
                <a:spcPts val="126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 </a:t>
            </a:r>
            <a:r>
              <a:rPr lang="zh-CN" sz="2300">
                <a:latin typeface="MingLiU"/>
                <a:ea typeface="MingLiU"/>
              </a:rPr>
              <a:t>正</a:t>
            </a:r>
            <a:r>
              <a:rPr lang="zh-TW" sz="2300">
                <a:latin typeface="MingLiU"/>
                <a:ea typeface="MingLiU"/>
              </a:rPr>
              <a:t>式评估</a:t>
            </a:r>
            <a:endParaRPr lang="zh-TW" sz="2300">
              <a:latin typeface="MingLiU"/>
              <a:ea typeface="MingLiU"/>
            </a:endParaRPr>
          </a:p>
          <a:p>
            <a:pPr marL="179705" indent="-215900">
              <a:lnSpc>
                <a:spcPts val="2065"/>
              </a:lnSpc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 </a:t>
            </a:r>
            <a:r>
              <a:rPr lang="zh-CN" sz="2300">
                <a:latin typeface="MingLiU"/>
                <a:ea typeface="MingLiU"/>
              </a:rPr>
              <a:t>撰</a:t>
            </a:r>
            <a:r>
              <a:rPr lang="zh-TW" sz="2300">
                <a:latin typeface="MingLiU"/>
                <a:ea typeface="MingLiU"/>
              </a:rPr>
              <a:t>写报告 </a:t>
            </a:r>
            <a:r>
              <a:rPr lang="en-US" sz="2500" b="1">
                <a:solidFill>
                  <a:srgbClr val="ED7D31"/>
                </a:solidFill>
                <a:latin typeface="Times New Roman" panose="02020503050405090304"/>
              </a:rPr>
              <a:t>k</a:t>
            </a:r>
            <a:endParaRPr lang="en-US" sz="2500" b="1">
              <a:solidFill>
                <a:srgbClr val="ED7D31"/>
              </a:solidFill>
              <a:latin typeface="Times New Roman" panose="02020503050405090304"/>
            </a:endParaRPr>
          </a:p>
          <a:p>
            <a:pPr indent="0">
              <a:lnSpc>
                <a:spcPts val="2065"/>
              </a:lnSpc>
            </a:pPr>
            <a:r>
              <a:rPr lang="en-US" sz="2500" b="1">
                <a:latin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300">
                <a:latin typeface="MingLiU"/>
                <a:ea typeface="MingLiU"/>
              </a:rPr>
              <a:t>结</a:t>
            </a:r>
            <a:r>
              <a:rPr lang="zh-TW" sz="2300">
                <a:latin typeface="MingLiU"/>
                <a:ea typeface="MingLiU"/>
              </a:rPr>
              <a:t>果应用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31136" y="381000"/>
            <a:ext cx="8604504" cy="28742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420"/>
              </a:spcAft>
            </a:pPr>
            <a:r>
              <a:rPr lang="zh-TW" sz="2700">
                <a:latin typeface="Arial" panose="020B0604020202090204"/>
                <a:ea typeface="Arial" panose="020B0604020202090204"/>
              </a:rPr>
              <a:t>2</a:t>
            </a:r>
            <a:r>
              <a:rPr lang="zh-TW" sz="3700">
                <a:latin typeface="Microsoft YaHei"/>
                <a:ea typeface="Microsoft YaHei"/>
              </a:rPr>
              <a:t>、事前绩效评估实施阶段</a:t>
            </a:r>
            <a:endParaRPr lang="zh-TW" sz="3700">
              <a:latin typeface="Microsoft YaHei"/>
              <a:ea typeface="Microsoft YaHei"/>
            </a:endParaRPr>
          </a:p>
          <a:p>
            <a:pPr indent="177800" algn="just">
              <a:lnSpc>
                <a:spcPts val="2805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（四）收集审核资料，现场调研。</a:t>
            </a:r>
            <a:r>
              <a:rPr lang="zh-TW" sz="2300">
                <a:latin typeface="MingLiU"/>
                <a:ea typeface="MingLiU"/>
              </a:rPr>
              <a:t>事前绩效评估工作组收集审核 项日资料，与专家、人大代表、政协委员到项目现场进行调研。 通过查阅资料、实地勘测、核实、了解项目具体内容、申报理由 和项目实施的具体做法、依据等，将现场情况与上报材料进行对 比，对项目疑点问题进行询问，听取并记录项目单位对有关问题 的解释和答复。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31136" y="3252216"/>
            <a:ext cx="8610600" cy="21732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177800" algn="just">
              <a:lnSpc>
                <a:spcPts val="2865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（五）进行预评估。</a:t>
            </a:r>
            <a:r>
              <a:rPr lang="zh-TW" sz="2300">
                <a:latin typeface="MingLiU"/>
                <a:ea typeface="MingLiU"/>
              </a:rPr>
              <a:t>事前绩效评估工作组对项目单位报送的资料 进行整理和登记，形成《政策项目事前绩效评估资料确认单》， 双方进行确认。事前绩效评估工作组与专家组对相关数据进行摘 录、汇总、分析，完成预评估工作。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对于资料不全或不符合要求 的，事前绩效评估工作组明确列出需补充的资料内容，要求项目 单位在</a:t>
            </a:r>
            <a:r>
              <a:rPr lang="zh-TW" sz="2500" b="1">
                <a:solidFill>
                  <a:srgbClr val="D60B0E"/>
                </a:solidFill>
                <a:latin typeface="Times New Roman" panose="02020503050405090304"/>
                <a:ea typeface="Times New Roman" panose="02020503050405090304"/>
              </a:rPr>
              <a:t>5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个工作日内补充上报，逾期不提供视同资料缺失。</a:t>
            </a:r>
            <a:endParaRPr lang="zh-TW" sz="2300">
              <a:solidFill>
                <a:srgbClr val="D60B0E"/>
              </a:solidFill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66232"/>
            <a:ext cx="1085088" cy="11917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4910328"/>
            <a:ext cx="1496568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52" y="5529072"/>
            <a:ext cx="150266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9.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11552" y="408432"/>
            <a:ext cx="8238744" cy="5376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12700" algn="just">
              <a:spcAft>
                <a:spcPts val="420"/>
              </a:spcAft>
            </a:pPr>
            <a:r>
              <a:rPr lang="zh-CN" sz="3700" i="1">
                <a:latin typeface="Arial" panose="020B0604020202090204"/>
                <a:ea typeface="Arial" panose="020B0604020202090204"/>
              </a:rPr>
              <a:t>2</a:t>
            </a:r>
            <a:r>
              <a:rPr lang="zh-CN" sz="3700" i="1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事前绩效评估实施阶段</a:t>
            </a:r>
            <a:endParaRPr lang="zh-TW" sz="3700">
              <a:latin typeface="Microsoft YaHei"/>
              <a:ea typeface="Microsoft YaHei"/>
            </a:endParaRPr>
          </a:p>
          <a:p>
            <a:pPr indent="165100" algn="just">
              <a:lnSpc>
                <a:spcPts val="2880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（六）正式专家评估会。</a:t>
            </a:r>
            <a:r>
              <a:rPr lang="zh-TW" sz="2300">
                <a:latin typeface="MingLiU"/>
                <a:ea typeface="MingLiU"/>
              </a:rPr>
              <a:t>事前绩效评估工作组在全面了解预期 绩效的基础上形成专家工作羊册和《政策项目事前绩效评估非 正式检査报告》，召开专家评估会，项目单位汇报项目计划内 容和实施方案情况，专家组通过审核项目资料和听取项目单位 汇报，对</a:t>
            </a:r>
            <a:endParaRPr lang="zh-TW" sz="2300">
              <a:latin typeface="MingLiU"/>
              <a:ea typeface="MingLiU"/>
            </a:endParaRPr>
          </a:p>
          <a:p>
            <a:pPr indent="12700" algn="just">
              <a:lnSpc>
                <a:spcPts val="2855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项目的相关性；</a:t>
            </a:r>
            <a:endParaRPr lang="zh-TW" sz="2300">
              <a:solidFill>
                <a:srgbClr val="D60B0E"/>
              </a:solidFill>
              <a:latin typeface="MingLiU"/>
              <a:ea typeface="MingLiU"/>
            </a:endParaRPr>
          </a:p>
          <a:p>
            <a:pPr indent="12700" algn="just">
              <a:lnSpc>
                <a:spcPts val="2855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预期绩效的可实现性； 实施方案的有效性； 预期绩效的可持续性； 资金投入的可行性及风险等内容进行评估； </a:t>
            </a:r>
            <a:r>
              <a:rPr lang="zh-TW" sz="2300">
                <a:latin typeface="MingLiU"/>
                <a:ea typeface="MingLiU"/>
              </a:rPr>
              <a:t>并就具体问题和项目单位进行沟通交流。在此基础上，专家独 立出具《政策项目事前绩效评</a:t>
            </a:r>
            <a:r>
              <a:rPr lang="zh-TW" sz="2300">
                <a:solidFill>
                  <a:srgbClr val="960506"/>
                </a:solidFill>
                <a:latin typeface="MingLiU"/>
                <a:ea typeface="MingLiU"/>
              </a:rPr>
              <a:t>估专家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评估意</a:t>
            </a:r>
            <a:r>
              <a:rPr lang="zh-TW" sz="2300">
                <a:solidFill>
                  <a:srgbClr val="960506"/>
                </a:solidFill>
                <a:latin typeface="MingLiU"/>
                <a:ea typeface="MingLiU"/>
              </a:rPr>
              <a:t>见》，</a:t>
            </a:r>
            <a:r>
              <a:rPr lang="zh-TW" sz="2300">
                <a:latin typeface="MingLiU"/>
                <a:ea typeface="MingLiU"/>
              </a:rPr>
              <a:t>讨论形成</a:t>
            </a:r>
            <a:endParaRPr lang="zh-TW" sz="2300">
              <a:latin typeface="MingLiU"/>
              <a:ea typeface="MingLiU"/>
            </a:endParaRPr>
          </a:p>
          <a:p>
            <a:pPr indent="457200" algn="just">
              <a:lnSpc>
                <a:spcPts val="2855"/>
              </a:lnSpc>
            </a:pPr>
            <a:r>
              <a:rPr lang="zh-TW" sz="2300">
                <a:latin typeface="MingLiU"/>
                <a:ea typeface="MingLiU"/>
              </a:rPr>
              <a:t>《政策项目事前绩效评</a:t>
            </a:r>
            <a:r>
              <a:rPr lang="zh-TW" sz="2300">
                <a:solidFill>
                  <a:srgbClr val="960506"/>
                </a:solidFill>
                <a:latin typeface="MingLiU"/>
                <a:ea typeface="MingLiU"/>
              </a:rPr>
              <a:t>估专家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组评估意见》</a:t>
            </a:r>
            <a:r>
              <a:rPr lang="zh-TW" sz="2300">
                <a:latin typeface="MingLiU"/>
                <a:ea typeface="MingLiU"/>
              </a:rPr>
              <a:t>。</a:t>
            </a:r>
            <a:endParaRPr lang="zh-TW" sz="23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10056" y="2398776"/>
            <a:ext cx="10399776" cy="15331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r">
              <a:lnSpc>
                <a:spcPts val="5230"/>
              </a:lnSpc>
            </a:pPr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关于全面实施预算绩效管理的实施意见解读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352" y="4910328"/>
            <a:ext cx="1502664" cy="957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79705" indent="-215900">
              <a:lnSpc>
                <a:spcPts val="2065"/>
              </a:lnSpc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 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 </a:t>
            </a:r>
            <a:r>
              <a:rPr lang="en-US" sz="2500" b="1">
                <a:solidFill>
                  <a:srgbClr val="ED7D31"/>
                </a:solidFill>
                <a:latin typeface="Times New Roman" panose="02020503050405090304"/>
              </a:rPr>
              <a:t>k</a:t>
            </a:r>
            <a:endParaRPr lang="en-US" sz="2500" b="1">
              <a:solidFill>
                <a:srgbClr val="ED7D31"/>
              </a:solidFill>
              <a:latin typeface="Times New Roman" panose="02020503050405090304"/>
            </a:endParaRPr>
          </a:p>
          <a:p>
            <a:pPr indent="0" algn="ctr">
              <a:lnSpc>
                <a:spcPts val="2065"/>
              </a:lnSpc>
            </a:pPr>
            <a:r>
              <a:rPr lang="en-US" sz="2500" b="1">
                <a:latin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70048" y="600456"/>
            <a:ext cx="6955536" cy="3243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3342005" indent="-939800">
              <a:lnSpc>
                <a:spcPts val="3530"/>
              </a:lnSpc>
              <a:spcAft>
                <a:spcPts val="2520"/>
              </a:spcAft>
            </a:pPr>
            <a:r>
              <a:rPr lang="zh-TW" sz="2900" b="1" u="sng">
                <a:latin typeface="宋体"/>
                <a:ea typeface="宋体"/>
              </a:rPr>
              <a:t>（项目名称）</a:t>
            </a:r>
            <a:r>
              <a:rPr lang="zh-TW" sz="2900" b="1">
                <a:latin typeface="宋体"/>
                <a:ea typeface="宋体"/>
              </a:rPr>
              <a:t>事前绩效评估 专家评估意见</a:t>
            </a:r>
            <a:endParaRPr lang="zh-TW" sz="2900" b="1">
              <a:latin typeface="宋体"/>
              <a:ea typeface="宋体"/>
            </a:endParaRPr>
          </a:p>
          <a:p>
            <a:pPr indent="0"/>
            <a:r>
              <a:rPr lang="zh-TW" sz="2100">
                <a:latin typeface="宋体"/>
                <a:ea typeface="宋体"/>
              </a:rPr>
              <a:t>一、分项意见</a:t>
            </a:r>
            <a:endParaRPr lang="zh-TW" sz="2100">
              <a:latin typeface="宋体"/>
              <a:ea typeface="宋体"/>
            </a:endParaRPr>
          </a:p>
          <a:p>
            <a:pPr indent="266700"/>
            <a:r>
              <a:rPr lang="zh-TW" sz="2100">
                <a:latin typeface="宋体"/>
                <a:ea typeface="宋体"/>
              </a:rPr>
              <a:t>（一） 项目政策的相关性</a:t>
            </a:r>
            <a:endParaRPr lang="zh-TW" sz="2100">
              <a:latin typeface="宋体"/>
              <a:ea typeface="宋体"/>
            </a:endParaRPr>
          </a:p>
          <a:p>
            <a:pPr indent="266700"/>
            <a:r>
              <a:rPr lang="zh-TW" sz="2100">
                <a:latin typeface="宋体"/>
                <a:ea typeface="宋体"/>
              </a:rPr>
              <a:t>（二） 预期绩效的可实现性</a:t>
            </a:r>
            <a:endParaRPr lang="zh-TW" sz="2100">
              <a:latin typeface="宋体"/>
              <a:ea typeface="宋体"/>
            </a:endParaRPr>
          </a:p>
          <a:p>
            <a:pPr indent="266700"/>
            <a:r>
              <a:rPr lang="zh-TW" sz="2100">
                <a:latin typeface="宋体"/>
                <a:ea typeface="宋体"/>
              </a:rPr>
              <a:t>（三） 实施方案的有效性</a:t>
            </a:r>
            <a:endParaRPr lang="zh-TW" sz="2100">
              <a:latin typeface="宋体"/>
              <a:ea typeface="宋体"/>
            </a:endParaRPr>
          </a:p>
          <a:p>
            <a:pPr indent="266700"/>
            <a:r>
              <a:rPr lang="zh-TW" sz="2100">
                <a:latin typeface="宋体"/>
                <a:ea typeface="宋体"/>
              </a:rPr>
              <a:t>（四） 预期绩效的可持续性</a:t>
            </a:r>
            <a:endParaRPr lang="zh-TW" sz="2100">
              <a:latin typeface="宋体"/>
              <a:ea typeface="宋体"/>
            </a:endParaRPr>
          </a:p>
          <a:p>
            <a:pPr indent="266700"/>
            <a:r>
              <a:rPr lang="zh-TW" sz="2100">
                <a:latin typeface="宋体"/>
                <a:ea typeface="宋体"/>
              </a:rPr>
              <a:t>（五） 资金投入的可行性及风险</a:t>
            </a:r>
            <a:endParaRPr lang="zh-TW" sz="2100">
              <a:latin typeface="宋体"/>
              <a:ea typeface="宋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70048" y="4209288"/>
            <a:ext cx="1636776" cy="2865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100">
                <a:latin typeface="宋体"/>
                <a:ea typeface="宋体"/>
              </a:rPr>
              <a:t>二、总体意见</a:t>
            </a:r>
            <a:endParaRPr lang="zh-TW" sz="2100">
              <a:latin typeface="宋体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67000" y="4858512"/>
            <a:ext cx="2459736" cy="2865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100">
                <a:latin typeface="宋体"/>
                <a:ea typeface="宋体"/>
              </a:rPr>
              <a:t>三、其他问题和建议</a:t>
            </a:r>
            <a:endParaRPr lang="zh-TW" sz="2100">
              <a:latin typeface="宋体"/>
              <a:ea typeface="宋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33360" y="5510784"/>
            <a:ext cx="1603248" cy="612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2665"/>
              </a:lnSpc>
            </a:pPr>
            <a:r>
              <a:rPr lang="zh-TW" sz="2100">
                <a:latin typeface="宋体"/>
                <a:ea typeface="宋体"/>
              </a:rPr>
              <a:t>专家签字： 年 月 日</a:t>
            </a:r>
            <a:endParaRPr lang="zh-TW" sz="2100"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400" y="4910328"/>
            <a:ext cx="1496568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9352" y="5529072"/>
            <a:ext cx="150266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9.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42616" y="600456"/>
            <a:ext cx="6955536" cy="3243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3240405" indent="-838200">
              <a:lnSpc>
                <a:spcPts val="3480"/>
              </a:lnSpc>
              <a:spcAft>
                <a:spcPts val="2520"/>
              </a:spcAft>
            </a:pPr>
            <a:r>
              <a:rPr lang="zh-TW" sz="2900" b="1" u="sng">
                <a:latin typeface="宋体"/>
                <a:ea typeface="宋体"/>
              </a:rPr>
              <a:t>（项目名称）</a:t>
            </a:r>
            <a:r>
              <a:rPr lang="zh-TW" sz="2900" b="1">
                <a:latin typeface="宋体"/>
                <a:ea typeface="宋体"/>
              </a:rPr>
              <a:t>事前绩效评估 专家组评估意见</a:t>
            </a:r>
            <a:endParaRPr lang="zh-TW" sz="2900" b="1">
              <a:latin typeface="宋体"/>
              <a:ea typeface="宋体"/>
            </a:endParaRPr>
          </a:p>
          <a:p>
            <a:pPr indent="0"/>
            <a:r>
              <a:rPr lang="zh-TW" sz="2100">
                <a:latin typeface="宋体"/>
                <a:ea typeface="宋体"/>
              </a:rPr>
              <a:t>一、分项意见</a:t>
            </a:r>
            <a:endParaRPr lang="zh-TW" sz="2100">
              <a:latin typeface="宋体"/>
              <a:ea typeface="宋体"/>
            </a:endParaRPr>
          </a:p>
          <a:p>
            <a:pPr indent="266700"/>
            <a:r>
              <a:rPr lang="zh-TW" sz="2100">
                <a:latin typeface="宋体"/>
                <a:ea typeface="宋体"/>
              </a:rPr>
              <a:t>（一） 项目政策的相关性</a:t>
            </a:r>
            <a:endParaRPr lang="zh-TW" sz="2100">
              <a:latin typeface="宋体"/>
              <a:ea typeface="宋体"/>
            </a:endParaRPr>
          </a:p>
          <a:p>
            <a:pPr indent="266700"/>
            <a:r>
              <a:rPr lang="zh-TW" sz="2100">
                <a:latin typeface="宋体"/>
                <a:ea typeface="宋体"/>
              </a:rPr>
              <a:t>（二） 预期绩效的可实现性</a:t>
            </a:r>
            <a:endParaRPr lang="zh-TW" sz="2100">
              <a:latin typeface="宋体"/>
              <a:ea typeface="宋体"/>
            </a:endParaRPr>
          </a:p>
          <a:p>
            <a:pPr indent="266700"/>
            <a:r>
              <a:rPr lang="zh-TW" sz="2100">
                <a:latin typeface="宋体"/>
                <a:ea typeface="宋体"/>
              </a:rPr>
              <a:t>（三） 实施方案的有效性</a:t>
            </a:r>
            <a:endParaRPr lang="zh-TW" sz="2100">
              <a:latin typeface="宋体"/>
              <a:ea typeface="宋体"/>
            </a:endParaRPr>
          </a:p>
          <a:p>
            <a:pPr indent="266700"/>
            <a:r>
              <a:rPr lang="zh-TW" sz="2100">
                <a:latin typeface="宋体"/>
                <a:ea typeface="宋体"/>
              </a:rPr>
              <a:t>（四） 预期绩效的可持续性</a:t>
            </a:r>
            <a:endParaRPr lang="zh-TW" sz="2100">
              <a:latin typeface="宋体"/>
              <a:ea typeface="宋体"/>
            </a:endParaRPr>
          </a:p>
          <a:p>
            <a:pPr indent="266700"/>
            <a:r>
              <a:rPr lang="zh-TW" sz="2100">
                <a:latin typeface="宋体"/>
                <a:ea typeface="宋体"/>
              </a:rPr>
              <a:t>（五） 资金投入的可行性及风险</a:t>
            </a:r>
            <a:endParaRPr lang="zh-TW" sz="2100">
              <a:latin typeface="宋体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39568" y="4209288"/>
            <a:ext cx="2456688" cy="9357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890"/>
              </a:spcAft>
            </a:pPr>
            <a:r>
              <a:rPr lang="zh-TW" sz="2100">
                <a:latin typeface="宋体"/>
                <a:ea typeface="宋体"/>
              </a:rPr>
              <a:t>二、 总体意见</a:t>
            </a:r>
            <a:endParaRPr lang="zh-TW" sz="2100">
              <a:latin typeface="宋体"/>
              <a:ea typeface="宋体"/>
            </a:endParaRPr>
          </a:p>
          <a:p>
            <a:pPr indent="0"/>
            <a:r>
              <a:rPr lang="zh-TW" sz="2100">
                <a:latin typeface="宋体"/>
                <a:ea typeface="宋体"/>
              </a:rPr>
              <a:t>三、 其他问题和建议</a:t>
            </a:r>
            <a:endParaRPr lang="zh-TW" sz="2100">
              <a:latin typeface="宋体"/>
              <a:ea typeface="宋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2200" y="5510784"/>
            <a:ext cx="1999488" cy="612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r"/>
            <a:r>
              <a:rPr lang="zh-TW" sz="2100">
                <a:latin typeface="宋体"/>
                <a:ea typeface="宋体"/>
              </a:rPr>
              <a:t>专家组组长签字:</a:t>
            </a:r>
            <a:endParaRPr lang="zh-TW" sz="2100">
              <a:latin typeface="宋体"/>
              <a:ea typeface="宋体"/>
            </a:endParaRPr>
          </a:p>
          <a:p>
            <a:pPr indent="0" algn="r"/>
            <a:r>
              <a:rPr lang="zh-TW" sz="2100">
                <a:latin typeface="宋体"/>
                <a:ea typeface="宋体"/>
              </a:rPr>
              <a:t>专家签字:</a:t>
            </a:r>
            <a:endParaRPr lang="zh-TW" sz="2100">
              <a:latin typeface="宋体"/>
              <a:ea typeface="宋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753856" y="6163056"/>
            <a:ext cx="1606296" cy="2865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100">
                <a:latin typeface="宋体"/>
                <a:ea typeface="宋体"/>
              </a:rPr>
              <a:t>年 月 日</a:t>
            </a:r>
            <a:endParaRPr lang="zh-TW" sz="2100">
              <a:latin typeface="宋体"/>
              <a:ea typeface="宋体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87568"/>
            <a:ext cx="1085088" cy="1170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1.</a:t>
            </a:r>
            <a:r>
              <a:rPr lang="zh-CN" sz="2300">
                <a:latin typeface="MingLiU"/>
                <a:ea typeface="MingLiU"/>
              </a:rPr>
              <a:t>确</a:t>
            </a:r>
            <a:r>
              <a:rPr lang="zh-TW" sz="2300">
                <a:latin typeface="MingLiU"/>
                <a:ea typeface="MingLiU"/>
              </a:rPr>
              <a:t>定对象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2.</a:t>
            </a:r>
            <a:r>
              <a:rPr lang="zh-CN" sz="2300">
                <a:latin typeface="MingLiU"/>
                <a:ea typeface="MingLiU"/>
              </a:rPr>
              <a:t>成立</a:t>
            </a:r>
            <a:r>
              <a:rPr lang="zh-TW" sz="2300">
                <a:latin typeface="MingLiU"/>
                <a:ea typeface="MingLiU"/>
              </a:rPr>
              <a:t>评估组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3.</a:t>
            </a:r>
            <a:r>
              <a:rPr lang="zh-CN" sz="2300">
                <a:latin typeface="MingLiU"/>
                <a:ea typeface="MingLiU"/>
              </a:rPr>
              <a:t>入</a:t>
            </a:r>
            <a:r>
              <a:rPr lang="zh-TW" sz="2300">
                <a:latin typeface="MingLiU"/>
                <a:ea typeface="MingLiU"/>
              </a:rPr>
              <a:t>户通知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4.</a:t>
            </a:r>
            <a:r>
              <a:rPr lang="zh-CN" sz="2300">
                <a:latin typeface="MingLiU"/>
                <a:ea typeface="MingLiU"/>
              </a:rPr>
              <a:t>入</a:t>
            </a:r>
            <a:r>
              <a:rPr lang="zh-TW" sz="2300">
                <a:latin typeface="MingLiU"/>
                <a:ea typeface="MingLiU"/>
              </a:rPr>
              <a:t>户调研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5.</a:t>
            </a:r>
            <a:r>
              <a:rPr lang="zh-CN" sz="2300">
                <a:latin typeface="MingLiU"/>
                <a:ea typeface="MingLiU"/>
              </a:rPr>
              <a:t>组</a:t>
            </a:r>
            <a:r>
              <a:rPr lang="zh-TW" sz="2300">
                <a:latin typeface="MingLiU"/>
                <a:ea typeface="MingLiU"/>
              </a:rPr>
              <a:t>建专豕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6.</a:t>
            </a:r>
            <a:r>
              <a:rPr lang="zh-CN" sz="2300">
                <a:latin typeface="MingLiU"/>
                <a:ea typeface="MingLiU"/>
              </a:rPr>
              <a:t>预</a:t>
            </a:r>
            <a:r>
              <a:rPr lang="zh-TW" sz="2300">
                <a:latin typeface="MingLiU"/>
                <a:ea typeface="MingLiU"/>
              </a:rPr>
              <a:t>评估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7.</a:t>
            </a:r>
            <a:r>
              <a:rPr lang="zh-CN" sz="2300">
                <a:latin typeface="MingLiU"/>
                <a:ea typeface="MingLiU"/>
              </a:rPr>
              <a:t>正</a:t>
            </a:r>
            <a:r>
              <a:rPr lang="zh-TW" sz="2300">
                <a:latin typeface="MingLiU"/>
                <a:ea typeface="MingLiU"/>
              </a:rPr>
              <a:t>式评估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4910328"/>
            <a:ext cx="1496568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8.</a:t>
            </a:r>
            <a:r>
              <a:rPr lang="zh-CN" sz="2300">
                <a:latin typeface="MingLiU"/>
                <a:ea typeface="MingLiU"/>
              </a:rPr>
              <a:t>撰</a:t>
            </a:r>
            <a:r>
              <a:rPr lang="zh-TW" sz="2300">
                <a:latin typeface="MingLiU"/>
                <a:ea typeface="MingLiU"/>
              </a:rPr>
              <a:t>写报告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52" y="5529072"/>
            <a:ext cx="150266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9.</a:t>
            </a:r>
            <a:r>
              <a:rPr lang="zh-CN" sz="2300">
                <a:latin typeface="MingLiU"/>
                <a:ea typeface="MingLiU"/>
              </a:rPr>
              <a:t>结</a:t>
            </a:r>
            <a:r>
              <a:rPr lang="zh-TW" sz="2300">
                <a:latin typeface="MingLiU"/>
                <a:ea typeface="MingLiU"/>
              </a:rPr>
              <a:t>果应用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20696" y="405384"/>
            <a:ext cx="8336280" cy="50139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spcAft>
                <a:spcPts val="140"/>
              </a:spcAft>
            </a:pPr>
            <a:r>
              <a:rPr lang="zh-CN" sz="2700">
                <a:latin typeface="Arial" panose="020B0604020202090204"/>
                <a:ea typeface="Arial" panose="020B0604020202090204"/>
              </a:rPr>
              <a:t>3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事前绩效评估总结及应用阶段</a:t>
            </a:r>
            <a:endParaRPr lang="zh-TW" sz="3700">
              <a:latin typeface="Microsoft YaHei"/>
              <a:ea typeface="Microsoft YaHei"/>
            </a:endParaRPr>
          </a:p>
          <a:p>
            <a:pPr marL="38100" indent="165100" algn="just">
              <a:lnSpc>
                <a:spcPts val="3000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（一） 撰写报告。</a:t>
            </a:r>
            <a:r>
              <a:rPr lang="zh-TW" sz="2300">
                <a:latin typeface="MingLiU"/>
                <a:ea typeface="MingLiU"/>
              </a:rPr>
              <a:t>事前绩效评估工作组根据专家、人大代表和 政协委员评估意见，按照规定的文本格式和要求，撰写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《政策 项目事前绩效评估报告》，</a:t>
            </a:r>
            <a:r>
              <a:rPr lang="zh-TW" sz="2300">
                <a:latin typeface="MingLiU"/>
                <a:ea typeface="MingLiU"/>
              </a:rPr>
              <a:t>整理事前绩效评估资料。</a:t>
            </a:r>
            <a:endParaRPr lang="zh-TW" sz="2300">
              <a:latin typeface="MingLiU"/>
              <a:ea typeface="MingLiU"/>
            </a:endParaRPr>
          </a:p>
          <a:p>
            <a:pPr marL="38100" indent="165100" algn="just">
              <a:lnSpc>
                <a:spcPts val="2950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（二） 提交报告。</a:t>
            </a:r>
            <a:r>
              <a:rPr lang="zh-TW" sz="2300">
                <a:latin typeface="MingLiU"/>
                <a:ea typeface="MingLiU"/>
              </a:rPr>
              <a:t>事前绩效评估工作组在专家评估会后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5</a:t>
            </a:r>
            <a:r>
              <a:rPr lang="zh-TW" sz="2300">
                <a:latin typeface="MingLiU"/>
                <a:ea typeface="MingLiU"/>
              </a:rPr>
              <a:t>个工 作日内，向市级部门提交事前绩效评估报告和资料手册。</a:t>
            </a:r>
            <a:endParaRPr lang="zh-TW" sz="2300">
              <a:latin typeface="MingLiU"/>
              <a:ea typeface="MingLiU"/>
            </a:endParaRPr>
          </a:p>
          <a:p>
            <a:pPr marL="38100" indent="165100" algn="just">
              <a:lnSpc>
                <a:spcPts val="2900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（三） 结果反馈与应用。</a:t>
            </a:r>
            <a:r>
              <a:rPr lang="zh-TW" sz="2300">
                <a:latin typeface="MingLiU"/>
                <a:ea typeface="MingLiU"/>
              </a:rPr>
              <a:t>市级部门及时向参与事前绩效评估的 人大代表和政协委员反馈事前绩效评估报告，根据事前绩效评 估结果做出预算安排决策，同时负责向主管部门反馈事前绩效 评估报告。市级部门及时将事前绩效评估报告提交市财政局， 市财政局审核后作为预算安排的重要参考依据。</a:t>
            </a:r>
            <a:endParaRPr lang="zh-TW" sz="2300">
              <a:latin typeface="MingLiU"/>
              <a:ea typeface="MingLiU"/>
            </a:endParaRPr>
          </a:p>
          <a:p>
            <a:pPr marL="38100" indent="165100" algn="just">
              <a:lnSpc>
                <a:spcPts val="2975"/>
              </a:lnSpc>
            </a:pP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（四） 结果汇报。</a:t>
            </a:r>
            <a:r>
              <a:rPr lang="zh-TW" sz="2300">
                <a:latin typeface="MingLiU"/>
                <a:ea typeface="MingLiU"/>
              </a:rPr>
              <a:t>市财政局应按要求向区政府提交重大政策和 重点项目事前绩效评估报告和评估结果应用情况。</a:t>
            </a:r>
            <a:endParaRPr lang="zh-TW" sz="23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97864" y="377952"/>
            <a:ext cx="9098280" cy="14630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720090" indent="0">
              <a:spcAft>
                <a:spcPts val="1190"/>
              </a:spcAft>
            </a:pPr>
            <a:r>
              <a:rPr lang="zh-CN" sz="2500" b="1">
                <a:latin typeface="Times New Roman" panose="02020503050405090304"/>
                <a:ea typeface="Times New Roman" panose="02020503050405090304"/>
              </a:rPr>
              <a:t>X X</a:t>
            </a:r>
            <a:r>
              <a:rPr lang="zh-TW" sz="3700">
                <a:latin typeface="Microsoft YaHei"/>
                <a:ea typeface="Microsoft YaHei"/>
              </a:rPr>
              <a:t>年度市级政策项目事前绩效评估报告</a:t>
            </a:r>
            <a:endParaRPr lang="zh-TW" sz="3700">
              <a:latin typeface="Microsoft YaHei"/>
              <a:ea typeface="Microsoft YaHei"/>
            </a:endParaRPr>
          </a:p>
          <a:p>
            <a:pPr indent="0"/>
            <a:r>
              <a:rPr lang="zh-TW" sz="2400" b="1">
                <a:latin typeface="FangSong"/>
                <a:ea typeface="FangSong"/>
              </a:rPr>
              <a:t>一、评估对象</a:t>
            </a:r>
            <a:endParaRPr lang="zh-TW" sz="2400" b="1">
              <a:latin typeface="FangSong"/>
              <a:ea typeface="FangSong"/>
            </a:endParaRPr>
          </a:p>
          <a:p>
            <a:pPr indent="0"/>
            <a:r>
              <a:rPr lang="zh-TW" sz="2400">
                <a:latin typeface="FangSong"/>
                <a:ea typeface="FangSong"/>
              </a:rPr>
              <a:t>政策项目名称：</a:t>
            </a:r>
            <a:endParaRPr lang="zh-TW" sz="2400">
              <a:latin typeface="FangSong"/>
              <a:ea typeface="FangSong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7864" y="1889760"/>
            <a:ext cx="2538984" cy="14142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830"/>
              </a:lnSpc>
            </a:pPr>
            <a:r>
              <a:rPr lang="zh-TW" sz="2400">
                <a:latin typeface="FangSong"/>
                <a:ea typeface="FangSong"/>
              </a:rPr>
              <a:t>项目单位：</a:t>
            </a:r>
            <a:endParaRPr lang="zh-TW" sz="2400">
              <a:latin typeface="FangSong"/>
              <a:ea typeface="FangSong"/>
            </a:endParaRPr>
          </a:p>
          <a:p>
            <a:pPr indent="0">
              <a:lnSpc>
                <a:spcPts val="2830"/>
              </a:lnSpc>
            </a:pPr>
            <a:r>
              <a:rPr lang="zh-TW" sz="2400">
                <a:latin typeface="FangSong"/>
                <a:ea typeface="FangSong"/>
              </a:rPr>
              <a:t>政策项目绩效目标: 申请资金总额：</a:t>
            </a:r>
            <a:endParaRPr lang="zh-TW" sz="2400">
              <a:latin typeface="FangSong"/>
              <a:ea typeface="FangSong"/>
            </a:endParaRPr>
          </a:p>
          <a:p>
            <a:pPr indent="0">
              <a:lnSpc>
                <a:spcPts val="2830"/>
              </a:lnSpc>
            </a:pPr>
            <a:r>
              <a:rPr lang="zh-TW" sz="2400">
                <a:latin typeface="FangSong"/>
                <a:ea typeface="FangSong"/>
              </a:rPr>
              <a:t>项目概况</a:t>
            </a:r>
            <a:endParaRPr lang="zh-TW" sz="2400">
              <a:latin typeface="FangSong"/>
              <a:ea typeface="FangSong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34912" y="1889760"/>
            <a:ext cx="2535936" cy="10485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spcAft>
                <a:spcPts val="2100"/>
              </a:spcAft>
            </a:pPr>
            <a:r>
              <a:rPr lang="zh-TW" sz="2400">
                <a:latin typeface="FangSong"/>
                <a:ea typeface="FangSong"/>
              </a:rPr>
              <a:t>主管部门：</a:t>
            </a:r>
            <a:endParaRPr lang="zh-TW" sz="2400">
              <a:latin typeface="FangSong"/>
              <a:ea typeface="FangSong"/>
            </a:endParaRPr>
          </a:p>
          <a:p>
            <a:pPr indent="0" algn="just"/>
            <a:r>
              <a:rPr lang="zh-TW" sz="2400">
                <a:latin typeface="FangSong"/>
                <a:ea typeface="FangSong"/>
              </a:rPr>
              <a:t>其中申请财政资金:</a:t>
            </a:r>
            <a:endParaRPr lang="zh-TW" sz="2400">
              <a:latin typeface="FangSong"/>
              <a:ea typeface="FangSong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3960" y="3730752"/>
            <a:ext cx="4102608" cy="13837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2400" b="1">
                <a:latin typeface="FangSong"/>
                <a:ea typeface="FangSong"/>
              </a:rPr>
              <a:t>二、评估方式和方法</a:t>
            </a:r>
            <a:endParaRPr lang="zh-TW" sz="2400" b="1">
              <a:latin typeface="FangSong"/>
              <a:ea typeface="FangSong"/>
            </a:endParaRPr>
          </a:p>
          <a:p>
            <a:pPr indent="0"/>
            <a:r>
              <a:rPr lang="zh-TW" sz="2400">
                <a:latin typeface="FangSong"/>
                <a:ea typeface="FangSong"/>
              </a:rPr>
              <a:t>（一） 评估程序</a:t>
            </a:r>
            <a:endParaRPr lang="zh-TW" sz="2400">
              <a:latin typeface="FangSong"/>
              <a:ea typeface="FangSong"/>
            </a:endParaRPr>
          </a:p>
          <a:p>
            <a:pPr indent="0"/>
            <a:r>
              <a:rPr lang="zh-TW" sz="2400">
                <a:latin typeface="FangSong"/>
                <a:ea typeface="FangSong"/>
              </a:rPr>
              <a:t>（二） 论证思路及方法</a:t>
            </a:r>
            <a:endParaRPr lang="zh-TW" sz="2400">
              <a:latin typeface="FangSong"/>
              <a:ea typeface="FangSong"/>
            </a:endParaRPr>
          </a:p>
          <a:p>
            <a:pPr indent="0"/>
            <a:r>
              <a:rPr lang="zh-TW" sz="2400">
                <a:latin typeface="FangSong"/>
                <a:ea typeface="FangSong"/>
              </a:rPr>
              <a:t>（三） 评估方式（含专家名单）</a:t>
            </a:r>
            <a:endParaRPr lang="zh-TW" sz="2400">
              <a:latin typeface="FangSong"/>
              <a:ea typeface="FangSong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52" y="0"/>
            <a:ext cx="1222248" cy="2545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" y="5193792"/>
            <a:ext cx="691896" cy="16550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14728" y="423672"/>
            <a:ext cx="8229600" cy="469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CN" sz="2500" b="1">
                <a:latin typeface="Times New Roman" panose="02020503050405090304"/>
                <a:ea typeface="Times New Roman" panose="02020503050405090304"/>
              </a:rPr>
              <a:t>X X</a:t>
            </a:r>
            <a:r>
              <a:rPr lang="zh-TW" sz="3700">
                <a:latin typeface="Microsoft YaHei"/>
                <a:ea typeface="Microsoft YaHei"/>
              </a:rPr>
              <a:t>年度市级政策项目事前绩效评估报告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6152" y="1167384"/>
            <a:ext cx="2417064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100" b="1">
                <a:latin typeface="FangSong"/>
                <a:ea typeface="FangSong"/>
              </a:rPr>
              <a:t>三、 评估内容与结论</a:t>
            </a:r>
            <a:endParaRPr lang="zh-TW" sz="2100" b="1">
              <a:latin typeface="FangSong"/>
              <a:ea typeface="FangSong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40536" y="1426464"/>
            <a:ext cx="3736848" cy="22799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2100">
                <a:latin typeface="FangSong"/>
                <a:ea typeface="FangSong"/>
              </a:rPr>
              <a:t>（一） 项目的相关性</a:t>
            </a:r>
            <a:endParaRPr lang="zh-TW" sz="2100">
              <a:latin typeface="FangSong"/>
              <a:ea typeface="FangSong"/>
            </a:endParaRPr>
          </a:p>
          <a:p>
            <a:pPr indent="0">
              <a:spcAft>
                <a:spcPts val="210"/>
              </a:spcAft>
            </a:pPr>
            <a:r>
              <a:rPr lang="zh-TW" sz="2100">
                <a:latin typeface="FangSong"/>
                <a:ea typeface="FangSong"/>
              </a:rPr>
              <a:t>（二） 预期绩效的可实现性</a:t>
            </a:r>
            <a:endParaRPr lang="zh-TW" sz="2100">
              <a:latin typeface="FangSong"/>
              <a:ea typeface="FangSong"/>
            </a:endParaRPr>
          </a:p>
          <a:p>
            <a:pPr indent="0"/>
            <a:r>
              <a:rPr lang="zh-TW" sz="2100">
                <a:latin typeface="FangSong"/>
                <a:ea typeface="FangSong"/>
              </a:rPr>
              <a:t>（三） 实施方案的有效性</a:t>
            </a:r>
            <a:endParaRPr lang="zh-TW" sz="2100">
              <a:latin typeface="FangSong"/>
              <a:ea typeface="FangSong"/>
            </a:endParaRPr>
          </a:p>
          <a:p>
            <a:pPr indent="0"/>
            <a:r>
              <a:rPr lang="zh-TW" sz="2100">
                <a:latin typeface="FangSong"/>
                <a:ea typeface="FangSong"/>
              </a:rPr>
              <a:t>（四） 预期绩效的可持续性</a:t>
            </a:r>
            <a:endParaRPr lang="zh-TW" sz="2100">
              <a:latin typeface="FangSong"/>
              <a:ea typeface="FangSong"/>
            </a:endParaRPr>
          </a:p>
          <a:p>
            <a:pPr indent="0"/>
            <a:r>
              <a:rPr lang="zh-TW" sz="2100">
                <a:latin typeface="FangSong"/>
                <a:ea typeface="FangSong"/>
              </a:rPr>
              <a:t>（五） 资金投入的可行性及风险</a:t>
            </a:r>
            <a:endParaRPr lang="zh-TW" sz="2100">
              <a:latin typeface="FangSong"/>
              <a:ea typeface="FangSong"/>
            </a:endParaRPr>
          </a:p>
          <a:p>
            <a:pPr indent="0">
              <a:spcAft>
                <a:spcPts val="210"/>
              </a:spcAft>
            </a:pPr>
            <a:r>
              <a:rPr lang="zh-TW" sz="2100">
                <a:latin typeface="FangSong"/>
                <a:ea typeface="FangSong"/>
              </a:rPr>
              <a:t>（六） 总体结论</a:t>
            </a:r>
            <a:endParaRPr lang="zh-TW" sz="2100">
              <a:latin typeface="FangSong"/>
              <a:ea typeface="FangSong"/>
            </a:endParaRPr>
          </a:p>
          <a:p>
            <a:pPr indent="0"/>
            <a:r>
              <a:rPr lang="zh-TW" sz="2100" b="1">
                <a:latin typeface="FangSong"/>
                <a:ea typeface="FangSong"/>
              </a:rPr>
              <a:t>四、 相关建议</a:t>
            </a:r>
            <a:endParaRPr lang="zh-TW" sz="2100" b="1">
              <a:latin typeface="FangSong"/>
              <a:ea typeface="FangSong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4816" y="3773424"/>
            <a:ext cx="2987040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100" b="1">
                <a:latin typeface="FangSong"/>
                <a:ea typeface="FangSong"/>
              </a:rPr>
              <a:t>五、 其他需要说明的问题</a:t>
            </a:r>
            <a:endParaRPr lang="zh-TW" sz="2100" b="1">
              <a:latin typeface="FangSong"/>
              <a:ea typeface="FangSong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4816" y="4102608"/>
            <a:ext cx="10052304" cy="249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100">
                <a:latin typeface="FangSong"/>
                <a:ea typeface="FangSong"/>
              </a:rPr>
              <a:t>（阐述评估工作基本前提、假设、报告适用范围、相关责任以及需要说明的其他问题</a:t>
            </a:r>
            <a:endParaRPr lang="zh-TW" sz="2100">
              <a:latin typeface="FangSong"/>
              <a:ea typeface="FangSong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1768" y="4410456"/>
            <a:ext cx="1097280" cy="6156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210"/>
              </a:spcAft>
            </a:pPr>
            <a:r>
              <a:rPr lang="zh-TW" sz="2100">
                <a:latin typeface="FangSong"/>
                <a:ea typeface="FangSong"/>
              </a:rPr>
              <a:t>等）</a:t>
            </a:r>
            <a:endParaRPr lang="zh-TW" sz="2100">
              <a:latin typeface="FangSong"/>
              <a:ea typeface="FangSong"/>
            </a:endParaRPr>
          </a:p>
          <a:p>
            <a:pPr indent="0"/>
            <a:r>
              <a:rPr lang="zh-TW" sz="2100" b="1">
                <a:latin typeface="FangSong"/>
                <a:ea typeface="FangSong"/>
              </a:rPr>
              <a:t>六、附件</a:t>
            </a:r>
            <a:endParaRPr lang="zh-TW" sz="2100" b="1">
              <a:latin typeface="FangSong"/>
              <a:ea typeface="FangSong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97864" y="5062728"/>
            <a:ext cx="10049256" cy="6096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615"/>
              </a:lnSpc>
            </a:pPr>
            <a:r>
              <a:rPr lang="zh-TW" sz="2100">
                <a:latin typeface="FangSong"/>
                <a:ea typeface="FangSong"/>
              </a:rPr>
              <a:t>包括：政策项目绩效目标申报表、事前绩效评估专家组评估意见、专家及工作组情况 表</a:t>
            </a:r>
            <a:endParaRPr lang="zh-TW" sz="2100">
              <a:latin typeface="FangSong"/>
              <a:ea typeface="FangSong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66232"/>
            <a:ext cx="1088136" cy="11917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64" y="0"/>
            <a:ext cx="1240536" cy="25633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176" y="5413248"/>
            <a:ext cx="4687824" cy="14447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70632" y="426720"/>
            <a:ext cx="6574536" cy="499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700">
                <a:latin typeface="Arial" panose="020B0604020202090204"/>
                <a:ea typeface="Arial" panose="020B0604020202090204"/>
              </a:rPr>
              <a:t>4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事前绩效评估结果及其应用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4968" y="582168"/>
            <a:ext cx="15453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</a:t>
            </a:r>
            <a:r>
              <a:rPr lang="zh-CN" sz="2400">
                <a:latin typeface="Microsoft YaHei"/>
                <a:ea typeface="Microsoft YaHei"/>
              </a:rPr>
              <a:t>确</a:t>
            </a:r>
            <a:r>
              <a:rPr lang="zh-TW" sz="2400">
                <a:latin typeface="Microsoft YaHei"/>
                <a:ea typeface="Microsoft YaHei"/>
              </a:rPr>
              <a:t>定对象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448" y="1197864"/>
            <a:ext cx="1819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</a:t>
            </a:r>
            <a:r>
              <a:rPr lang="zh-CN" sz="2400">
                <a:latin typeface="Microsoft YaHei"/>
                <a:ea typeface="Microsoft YaHei"/>
              </a:rPr>
              <a:t>成立</a:t>
            </a:r>
            <a:r>
              <a:rPr lang="zh-TW" sz="2400">
                <a:latin typeface="Microsoft YaHei"/>
                <a:ea typeface="Microsoft YaHei"/>
              </a:rPr>
              <a:t>评估组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448" y="1819656"/>
            <a:ext cx="150266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8890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3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户通知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256" y="2438400"/>
            <a:ext cx="152400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4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</a:t>
            </a:r>
            <a:r>
              <a:rPr lang="zh-CN" sz="2400">
                <a:latin typeface="Microsoft YaHei"/>
                <a:ea typeface="Microsoft YaHei"/>
              </a:rPr>
              <a:t>入</a:t>
            </a:r>
            <a:r>
              <a:rPr lang="zh-TW" sz="2400">
                <a:latin typeface="Microsoft YaHei"/>
                <a:ea typeface="Microsoft YaHei"/>
              </a:rPr>
              <a:t>户调研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5448" y="3054096"/>
            <a:ext cx="151485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5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</a:t>
            </a:r>
            <a:r>
              <a:rPr lang="zh-CN" sz="2400">
                <a:latin typeface="Microsoft YaHei"/>
                <a:ea typeface="Microsoft YaHei"/>
              </a:rPr>
              <a:t>组</a:t>
            </a:r>
            <a:r>
              <a:rPr lang="zh-TW" sz="2400">
                <a:latin typeface="Microsoft YaHei"/>
                <a:ea typeface="Microsoft YaHei"/>
              </a:rPr>
              <a:t>建专豕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5448" y="3672840"/>
            <a:ext cx="120700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6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</a:t>
            </a:r>
            <a:r>
              <a:rPr lang="zh-CN" sz="2400">
                <a:latin typeface="Microsoft YaHei"/>
                <a:ea typeface="Microsoft YaHei"/>
              </a:rPr>
              <a:t>预</a:t>
            </a:r>
            <a:r>
              <a:rPr lang="zh-TW" sz="2400">
                <a:latin typeface="Microsoft YaHei"/>
                <a:ea typeface="Microsoft YaHei"/>
              </a:rPr>
              <a:t>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4592" y="4291584"/>
            <a:ext cx="150266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7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</a:t>
            </a:r>
            <a:r>
              <a:rPr lang="zh-CN" sz="2400">
                <a:latin typeface="Microsoft YaHei"/>
                <a:ea typeface="Microsoft YaHei"/>
              </a:rPr>
              <a:t>正</a:t>
            </a:r>
            <a:r>
              <a:rPr lang="zh-TW" sz="2400">
                <a:latin typeface="Microsoft YaHei"/>
                <a:ea typeface="Microsoft YaHei"/>
              </a:rPr>
              <a:t>式评估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2400" y="4910328"/>
            <a:ext cx="1496568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8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</a:t>
            </a:r>
            <a:r>
              <a:rPr lang="zh-CN" sz="2400">
                <a:latin typeface="Microsoft YaHei"/>
                <a:ea typeface="Microsoft YaHei"/>
              </a:rPr>
              <a:t>撰</a:t>
            </a:r>
            <a:r>
              <a:rPr lang="zh-TW" sz="2400">
                <a:latin typeface="Microsoft YaHei"/>
                <a:ea typeface="Microsoft YaHei"/>
              </a:rPr>
              <a:t>写报告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9352" y="5529072"/>
            <a:ext cx="150266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9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</a:t>
            </a:r>
            <a:r>
              <a:rPr lang="zh-CN" sz="2400">
                <a:latin typeface="Microsoft YaHei"/>
                <a:ea typeface="Microsoft YaHei"/>
              </a:rPr>
              <a:t>结</a:t>
            </a:r>
            <a:r>
              <a:rPr lang="zh-TW" sz="2400">
                <a:latin typeface="Microsoft YaHei"/>
                <a:ea typeface="Microsoft YaHei"/>
              </a:rPr>
              <a:t>果应用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73680" y="2566416"/>
            <a:ext cx="8058912" cy="10363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533400" algn="just">
              <a:lnSpc>
                <a:spcPts val="2855"/>
              </a:lnSpc>
            </a:pPr>
            <a:r>
              <a:rPr lang="zh-TW" sz="2300">
                <a:latin typeface="MingLiU"/>
                <a:ea typeface="MingLiU"/>
              </a:rPr>
              <a:t>事前绩效评估结果须在充分论证的基础上得出，</a:t>
            </a:r>
            <a:r>
              <a:rPr lang="zh-CN" sz="2300">
                <a:solidFill>
                  <a:srgbClr val="D60B0E"/>
                </a:solidFill>
                <a:latin typeface="MingLiU"/>
                <a:ea typeface="MingLiU"/>
              </a:rPr>
              <a:t>“建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议部 分支持</a:t>
            </a:r>
            <a:r>
              <a:rPr lang="zh-CN" sz="2300">
                <a:solidFill>
                  <a:srgbClr val="D60B0E"/>
                </a:solidFill>
                <a:latin typeface="MingLiU"/>
                <a:ea typeface="MingLiU"/>
              </a:rPr>
              <a:t>”的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结论需在结论中明确支持和不支持的具体内容，</a:t>
            </a:r>
            <a:r>
              <a:rPr lang="zh-TW" sz="2300">
                <a:latin typeface="MingLiU"/>
                <a:ea typeface="MingLiU"/>
              </a:rPr>
              <a:t>以 便安排预算时参考使用。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79776" y="1469136"/>
            <a:ext cx="8046720" cy="6827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596900" algn="just">
              <a:lnSpc>
                <a:spcPts val="2905"/>
              </a:lnSpc>
            </a:pPr>
            <a:r>
              <a:rPr lang="zh-TW" sz="2300">
                <a:latin typeface="MingLiU"/>
                <a:ea typeface="MingLiU"/>
              </a:rPr>
              <a:t>事前绩效评估结果分</a:t>
            </a:r>
            <a:r>
              <a:rPr lang="zh-TW" sz="2300">
                <a:solidFill>
                  <a:srgbClr val="960506"/>
                </a:solidFill>
                <a:latin typeface="MingLiU"/>
                <a:ea typeface="MingLiU"/>
              </a:rPr>
              <a:t>为“建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议予以支持”</a:t>
            </a:r>
            <a:r>
              <a:rPr lang="zh-CN" sz="2300">
                <a:solidFill>
                  <a:srgbClr val="D60B0E"/>
                </a:solidFill>
                <a:latin typeface="MingLiU"/>
                <a:ea typeface="MingLiU"/>
              </a:rPr>
              <a:t>、“建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议调整完善 后予以支持”、</a:t>
            </a:r>
            <a:r>
              <a:rPr lang="zh-CN" sz="2300">
                <a:solidFill>
                  <a:srgbClr val="D60B0E"/>
                </a:solidFill>
                <a:latin typeface="MingLiU"/>
                <a:ea typeface="MingLiU"/>
              </a:rPr>
              <a:t>“建议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部分支持”、</a:t>
            </a:r>
            <a:r>
              <a:rPr lang="zh-CN" sz="2300">
                <a:solidFill>
                  <a:srgbClr val="D60B0E"/>
                </a:solidFill>
                <a:latin typeface="MingLiU"/>
                <a:ea typeface="MingLiU"/>
              </a:rPr>
              <a:t>“建</a:t>
            </a:r>
            <a:r>
              <a:rPr lang="zh-TW" sz="2300">
                <a:solidFill>
                  <a:srgbClr val="D60B0E"/>
                </a:solidFill>
                <a:latin typeface="MingLiU"/>
                <a:ea typeface="MingLiU"/>
              </a:rPr>
              <a:t>议不予</a:t>
            </a:r>
            <a:r>
              <a:rPr lang="zh-CN" sz="2300">
                <a:solidFill>
                  <a:srgbClr val="D60B0E"/>
                </a:solidFill>
                <a:latin typeface="MingLiU"/>
                <a:ea typeface="MingLiU"/>
              </a:rPr>
              <a:t>支持气</a:t>
            </a:r>
            <a:endParaRPr lang="zh-CN" sz="2300">
              <a:solidFill>
                <a:srgbClr val="D60B0E"/>
              </a:solidFill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52" y="0"/>
            <a:ext cx="1222248" cy="2545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336" y="405384"/>
            <a:ext cx="9628632" cy="53949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490"/>
              </a:spcAft>
            </a:pPr>
            <a:r>
              <a:rPr lang="zh-CN" sz="2700">
                <a:latin typeface="Arial" panose="020B0604020202090204"/>
                <a:ea typeface="Arial" panose="020B0604020202090204"/>
              </a:rPr>
              <a:t>5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事前绩效评估审核要点</a:t>
            </a:r>
            <a:endParaRPr lang="zh-TW" sz="3700">
              <a:latin typeface="Microsoft YaHei"/>
              <a:ea typeface="Microsoft YaHei"/>
            </a:endParaRPr>
          </a:p>
          <a:p>
            <a:pPr indent="0">
              <a:lnSpc>
                <a:spcPts val="2855"/>
              </a:lnSpc>
            </a:pPr>
            <a:r>
              <a:rPr lang="zh-TW" sz="2400">
                <a:latin typeface="Microsoft YaHei"/>
                <a:ea typeface="Microsoft YaHei"/>
              </a:rPr>
              <a:t>事前绩效评估报告主要审核点如下：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TW" sz="2400">
                <a:latin typeface="Microsoft YaHei"/>
                <a:ea typeface="Microsoft YaHei"/>
              </a:rPr>
              <a:t>、 流程的合规性</a:t>
            </a:r>
            <a:endParaRPr lang="zh-TW" sz="2400">
              <a:latin typeface="Microsoft YaHei"/>
              <a:ea typeface="Microsoft YaHei"/>
            </a:endParaRPr>
          </a:p>
          <a:p>
            <a:pPr indent="-1143000" algn="just">
              <a:lnSpc>
                <a:spcPct val="81000"/>
              </a:lnSpc>
            </a:pPr>
            <a:r>
              <a:rPr lang="zh-TW" sz="1000">
                <a:latin typeface="Arial" panose="020B0604020202090204"/>
                <a:ea typeface="Arial" panose="020B0604020202090204"/>
              </a:rPr>
              <a:t>___</a:t>
            </a:r>
            <a:endParaRPr lang="zh-TW" sz="1000">
              <a:latin typeface="Arial" panose="020B0604020202090204"/>
              <a:ea typeface="Arial" panose="020B0604020202090204"/>
            </a:endParaRPr>
          </a:p>
          <a:p>
            <a:pPr indent="444500" algn="just">
              <a:lnSpc>
                <a:spcPts val="2640"/>
              </a:lnSpc>
              <a:spcAft>
                <a:spcPts val="140"/>
              </a:spcAft>
            </a:pPr>
            <a:r>
              <a:rPr lang="zh-TW" sz="2400">
                <a:latin typeface="Microsoft YaHei"/>
                <a:ea typeface="Microsoft YaHei"/>
              </a:rPr>
              <a:t>重点审查关键节点流程是否合规，如超过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100</a:t>
            </a:r>
            <a:r>
              <a:rPr lang="zh-TW" sz="2400">
                <a:latin typeface="Microsoft YaHei"/>
                <a:ea typeface="Microsoft YaHei"/>
              </a:rPr>
              <a:t>万的项目是否组织了专 家评审，评审会是否客观、独立、公正，专家组成是否避嫌等；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855"/>
              </a:lnSpc>
              <a:spcAft>
                <a:spcPts val="140"/>
              </a:spcAft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TW" sz="2400">
                <a:latin typeface="Microsoft YaHei"/>
                <a:ea typeface="Microsoft YaHei"/>
              </a:rPr>
              <a:t>、 审核相关资料 __</a:t>
            </a:r>
            <a:endParaRPr lang="zh-TW" sz="2400">
              <a:latin typeface="Microsoft YaHei"/>
              <a:ea typeface="Microsoft YaHei"/>
            </a:endParaRPr>
          </a:p>
          <a:p>
            <a:pPr indent="444500" algn="just">
              <a:lnSpc>
                <a:spcPts val="3145"/>
              </a:lnSpc>
            </a:pPr>
            <a:r>
              <a:rPr lang="zh-TW" sz="2400">
                <a:latin typeface="Microsoft YaHei"/>
                <a:ea typeface="Microsoft YaHei"/>
              </a:rPr>
              <a:t>审核预算单位报送的相关资料，是否齐全、是否合规、是否与项目相 关、是否真实等。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3</a:t>
            </a:r>
            <a:r>
              <a:rPr lang="zh-TW" sz="2400">
                <a:latin typeface="Microsoft YaHei"/>
                <a:ea typeface="Microsoft YaHei"/>
              </a:rPr>
              <a:t>、 审核专家意见</a:t>
            </a:r>
            <a:endParaRPr lang="zh-TW" sz="2400">
              <a:latin typeface="Microsoft YaHei"/>
              <a:ea typeface="Microsoft YaHei"/>
            </a:endParaRPr>
          </a:p>
          <a:p>
            <a:pPr indent="-1143000" algn="just"/>
            <a:r>
              <a:rPr lang="zh-TW" sz="1000">
                <a:latin typeface="Arial" panose="020B0604020202090204"/>
                <a:ea typeface="Arial" panose="020B0604020202090204"/>
              </a:rPr>
              <a:t>____</a:t>
            </a:r>
            <a:endParaRPr lang="zh-TW" sz="1000">
              <a:latin typeface="Arial" panose="020B0604020202090204"/>
              <a:ea typeface="Arial" panose="020B0604020202090204"/>
            </a:endParaRPr>
          </a:p>
          <a:p>
            <a:pPr indent="444500" algn="just">
              <a:lnSpc>
                <a:spcPts val="2855"/>
              </a:lnSpc>
            </a:pPr>
            <a:r>
              <a:rPr lang="zh-TW" sz="2400">
                <a:latin typeface="Microsoft YaHei"/>
                <a:ea typeface="Microsoft YaHei"/>
              </a:rPr>
              <a:t>审核专家意见是否公正、客观，审查被评价单位是否根据专家意见进 行了整改，并审核整改资料。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855"/>
              </a:lnSpc>
              <a:spcAft>
                <a:spcPts val="490"/>
              </a:spcAft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4</a:t>
            </a:r>
            <a:r>
              <a:rPr lang="zh-TW" sz="2400">
                <a:latin typeface="Microsoft YaHei"/>
                <a:ea typeface="Microsoft YaHei"/>
              </a:rPr>
              <a:t>、 审核绩效目标申报表 _</a:t>
            </a:r>
            <a:endParaRPr lang="zh-TW" sz="2400">
              <a:latin typeface="Microsoft YaHei"/>
              <a:ea typeface="Microsoft YaHei"/>
            </a:endParaRPr>
          </a:p>
          <a:p>
            <a:pPr indent="393700">
              <a:lnSpc>
                <a:spcPts val="2855"/>
              </a:lnSpc>
            </a:pPr>
            <a:r>
              <a:rPr lang="zh-TW" sz="2400">
                <a:latin typeface="Microsoft YaHei"/>
                <a:ea typeface="Microsoft YaHei"/>
              </a:rPr>
              <a:t>按照《预算绩效目标审核表》进行审核。</a:t>
            </a:r>
            <a:endParaRPr lang="zh-TW" sz="2400">
              <a:latin typeface="Microsoft YaHei"/>
              <a:ea typeface="Microsoft YaHei"/>
            </a:endParaRPr>
          </a:p>
          <a:p>
            <a:pPr indent="0">
              <a:lnSpc>
                <a:spcPts val="2855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5</a:t>
            </a:r>
            <a:r>
              <a:rPr lang="zh-TW" sz="2400">
                <a:latin typeface="Microsoft YaHei"/>
                <a:ea typeface="Microsoft YaHei"/>
              </a:rPr>
              <a:t>、 审核事前绩效评估报告是否客观、真实。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89304" y="2715768"/>
            <a:ext cx="10597896" cy="7254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114300"/>
            <a:r>
              <a:rPr lang="en-US" sz="8400" cap="small">
                <a:solidFill>
                  <a:srgbClr val="D2B04A"/>
                </a:solidFill>
                <a:latin typeface="Arial" panose="020B0604020202090204"/>
              </a:rPr>
              <a:t>part</a:t>
            </a:r>
            <a:r>
              <a:rPr lang="en-US" sz="5400" b="1">
                <a:solidFill>
                  <a:srgbClr val="D2B04A"/>
                </a:solidFill>
                <a:latin typeface="Microsoft YaHei"/>
              </a:rPr>
              <a:t> m</a:t>
            </a:r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事前绩效评估的其他问题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52" y="0"/>
            <a:ext cx="1222248" cy="25328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43584" y="402336"/>
            <a:ext cx="8110728" cy="509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CN" sz="2700">
                <a:latin typeface="Arial" panose="020B0604020202090204"/>
                <a:ea typeface="Arial" panose="020B0604020202090204"/>
              </a:rPr>
              <a:t>1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小项目如何简化事前绩效评估流程?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3104" y="1886712"/>
            <a:ext cx="9677400" cy="4084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700">
                <a:latin typeface="Arial" panose="020B0604020202090204"/>
                <a:ea typeface="Arial" panose="020B0604020202090204"/>
              </a:rPr>
              <a:t>100</a:t>
            </a:r>
            <a:r>
              <a:rPr lang="zh-TW" sz="3100">
                <a:latin typeface="MingLiU"/>
                <a:ea typeface="MingLiU"/>
              </a:rPr>
              <a:t>万元以下的新增专项资金及一般性项目支出，可适</a:t>
            </a:r>
            <a:endParaRPr lang="zh-TW" sz="3100">
              <a:latin typeface="MingLiU"/>
              <a:ea typeface="MingLiU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3104" y="2374392"/>
            <a:ext cx="9781032" cy="890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890"/>
              </a:lnSpc>
            </a:pPr>
            <a:r>
              <a:rPr lang="zh-TW" sz="3100">
                <a:latin typeface="MingLiU"/>
                <a:ea typeface="MingLiU"/>
              </a:rPr>
              <a:t>当简化评估方法和程序，按要求提供拟申请项目支出绩 效目标和事前评估报告。</a:t>
            </a:r>
            <a:endParaRPr lang="zh-TW" sz="3100">
              <a:latin typeface="MingLiU"/>
              <a:ea typeface="MingLiU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3104" y="3816096"/>
            <a:ext cx="9909048" cy="14142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890"/>
              </a:lnSpc>
            </a:pPr>
            <a:r>
              <a:rPr lang="zh-TW" sz="3100">
                <a:latin typeface="MingLiU"/>
                <a:ea typeface="MingLiU"/>
              </a:rPr>
              <a:t>不再组织专家评审，评价组采用网络调查、电话咨询、 召开座谈会、问卷调查等方式对项目的可行性、必要性、 预期目标的可实现性等方面进行论证。</a:t>
            </a:r>
            <a:endParaRPr lang="zh-TW" sz="31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5193792"/>
            <a:ext cx="691896" cy="1655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52728" y="408432"/>
            <a:ext cx="9686544" cy="21884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700"/>
              </a:spcAft>
            </a:pPr>
            <a:r>
              <a:rPr lang="zh-CN" sz="3700">
                <a:latin typeface="Microsoft YaHei"/>
                <a:ea typeface="Microsoft YaHei"/>
              </a:rPr>
              <a:t>一、</a:t>
            </a:r>
            <a:r>
              <a:rPr lang="zh-TW" sz="3700">
                <a:latin typeface="Microsoft YaHei"/>
                <a:ea typeface="Microsoft YaHei"/>
              </a:rPr>
              <a:t>总体要求</a:t>
            </a:r>
            <a:endParaRPr lang="zh-TW" sz="3700">
              <a:latin typeface="Microsoft YaHei"/>
              <a:ea typeface="Microsoft YaHei"/>
            </a:endParaRPr>
          </a:p>
          <a:p>
            <a:pPr indent="762000" algn="just">
              <a:lnSpc>
                <a:spcPts val="2785"/>
              </a:lnSpc>
            </a:pPr>
            <a:r>
              <a:rPr lang="zh-TW" sz="2400">
                <a:latin typeface="Microsoft YaHei"/>
                <a:ea typeface="Microsoft YaHei"/>
              </a:rPr>
              <a:t>以习近平新时代中国特色社会主义思想为指导，全面贯彻党的十九 大和十九届二中、三中全会精神，认真落实党中央、国务院决策部署， 确保全面实施预算绩效管理各项任务落到实处，不断提高财政资源配置 效率和使用效益。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争取省级层面到2020年年底、市县层面到2022年年底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9408" y="2624328"/>
            <a:ext cx="947318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基本建成全方位、全过程、全覆盖的预算绩效管理体系</a:t>
            </a:r>
            <a:r>
              <a:rPr lang="zh-TW" sz="2400">
                <a:latin typeface="Microsoft YaHei"/>
                <a:ea typeface="Microsoft YaHei"/>
              </a:rPr>
              <a:t>，实现预算和绩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07008" y="2990088"/>
            <a:ext cx="9628632" cy="7010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2880"/>
              </a:lnSpc>
            </a:pPr>
            <a:r>
              <a:rPr lang="zh-TW" sz="2400">
                <a:latin typeface="Microsoft YaHei"/>
                <a:ea typeface="Microsoft YaHei"/>
              </a:rPr>
              <a:t>效管理一体化，推动财政资金聚力增效，提高公共服务供给质量，增强 政府公信力和执行力，为谱写新时代中原更加出彩新篇章提供有力保障。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18288"/>
            <a:ext cx="588264" cy="1539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205984"/>
            <a:ext cx="1075944" cy="16550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37760" y="316992"/>
            <a:ext cx="1883664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400">
                <a:latin typeface="MingLiU"/>
                <a:ea typeface="MingLiU"/>
              </a:rPr>
              <a:t>升级改造项目调査问卷</a:t>
            </a:r>
            <a:endParaRPr lang="zh-TW" sz="1400">
              <a:latin typeface="MingLiU"/>
              <a:ea typeface="MingLiU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18560" y="710184"/>
            <a:ext cx="399288" cy="2133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 b="1">
                <a:latin typeface="Microsoft YaHei"/>
                <a:ea typeface="Microsoft YaHei"/>
              </a:rPr>
              <a:t>姓名: __________</a:t>
            </a:r>
            <a:endParaRPr lang="zh-TW" sz="1100" b="1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47232" y="740664"/>
            <a:ext cx="652272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工作单位: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0272" y="1072896"/>
            <a:ext cx="536448" cy="1950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 b="1">
                <a:latin typeface="Microsoft YaHei"/>
                <a:ea typeface="Microsoft YaHei"/>
              </a:rPr>
              <a:t>电话匚</a:t>
            </a:r>
            <a:endParaRPr lang="zh-TW" sz="1100" b="1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18560" y="1402080"/>
            <a:ext cx="3285744" cy="2103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latin typeface="FangSong"/>
                <a:ea typeface="FangSong"/>
              </a:rPr>
              <a:t>1</a:t>
            </a:r>
            <a:r>
              <a:rPr lang="zh-TW" sz="1100">
                <a:latin typeface="MingLiU"/>
                <a:ea typeface="MingLiU"/>
              </a:rPr>
              <a:t>.您认为该项目与实施单位是否具有相关性？</a:t>
            </a:r>
            <a:r>
              <a:rPr lang="en-US" sz="1300">
                <a:latin typeface="FangSong"/>
              </a:rPr>
              <a:t>（A）</a:t>
            </a:r>
            <a:endParaRPr lang="en-US" sz="1300">
              <a:latin typeface="FangSong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85032" y="1737360"/>
            <a:ext cx="856488" cy="1889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300">
                <a:latin typeface="FangSong"/>
              </a:rPr>
              <a:t>A</a:t>
            </a:r>
            <a:r>
              <a:rPr lang="en-US" sz="1100">
                <a:latin typeface="MingLiU"/>
              </a:rPr>
              <a:t>、</a:t>
            </a:r>
            <a:r>
              <a:rPr lang="zh-TW" sz="1100">
                <a:latin typeface="MingLiU"/>
                <a:ea typeface="MingLiU"/>
              </a:rPr>
              <a:t>非常相关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75576" y="1740408"/>
            <a:ext cx="682752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300">
                <a:latin typeface="FangSong"/>
              </a:rPr>
              <a:t>D</a:t>
            </a:r>
            <a:r>
              <a:rPr lang="en-US" sz="1100">
                <a:latin typeface="MingLiU"/>
              </a:rPr>
              <a:t>、</a:t>
            </a:r>
            <a:r>
              <a:rPr lang="zh-TW" sz="1100">
                <a:latin typeface="MingLiU"/>
                <a:ea typeface="MingLiU"/>
              </a:rPr>
              <a:t>不相关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65776" y="1749552"/>
            <a:ext cx="347472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相关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2096" y="1749552"/>
            <a:ext cx="542544" cy="1737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1300">
                <a:latin typeface="FangSong"/>
              </a:rPr>
              <a:t>C</a:t>
            </a:r>
            <a:r>
              <a:rPr lang="en-US" sz="1100">
                <a:latin typeface="MingLiU"/>
              </a:rPr>
              <a:t>、-</a:t>
            </a:r>
            <a:r>
              <a:rPr lang="zh-TW" sz="1100">
                <a:latin typeface="MingLiU"/>
                <a:ea typeface="MingLiU"/>
              </a:rPr>
              <a:t>般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81672" y="2414016"/>
            <a:ext cx="390144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300">
                <a:latin typeface="FangSong"/>
              </a:rPr>
              <a:t>D</a:t>
            </a:r>
            <a:r>
              <a:rPr lang="en-US" sz="1100">
                <a:latin typeface="MingLiU"/>
              </a:rPr>
              <a:t>、</a:t>
            </a:r>
            <a:r>
              <a:rPr lang="zh-TW" sz="1100">
                <a:latin typeface="MingLiU"/>
                <a:ea typeface="MingLiU"/>
              </a:rPr>
              <a:t>低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17336" y="2420112"/>
            <a:ext cx="530352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300">
                <a:latin typeface="FangSong"/>
              </a:rPr>
              <a:t>C</a:t>
            </a:r>
            <a:r>
              <a:rPr lang="en-US" sz="1100">
                <a:latin typeface="MingLiU"/>
              </a:rPr>
              <a:t>、</a:t>
            </a:r>
            <a:r>
              <a:rPr lang="zh-CN" sz="1100">
                <a:latin typeface="MingLiU"/>
                <a:ea typeface="MingLiU"/>
              </a:rPr>
              <a:t>—般</a:t>
            </a:r>
            <a:endParaRPr lang="zh-CN" sz="1100">
              <a:latin typeface="MingLiU"/>
              <a:ea typeface="MingLiU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82896" y="2423160"/>
            <a:ext cx="402336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300">
                <a:latin typeface="FangSong"/>
              </a:rPr>
              <a:t>B</a:t>
            </a:r>
            <a:r>
              <a:rPr lang="en-US" sz="1100">
                <a:latin typeface="MingLiU"/>
              </a:rPr>
              <a:t>、</a:t>
            </a:r>
            <a:r>
              <a:rPr lang="zh-TW" sz="1100">
                <a:latin typeface="MingLiU"/>
                <a:ea typeface="MingLiU"/>
              </a:rPr>
              <a:t>高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09416" y="2727960"/>
            <a:ext cx="3185160" cy="2286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&amp;您认为该项目实施是否能够满足预期效果？ </a:t>
            </a:r>
            <a:r>
              <a:rPr lang="en-US" sz="1300">
                <a:latin typeface="FangSong"/>
              </a:rPr>
              <a:t>（A</a:t>
            </a:r>
            <a:endParaRPr lang="en-US" sz="1300">
              <a:latin typeface="FangSong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40296" y="2764536"/>
            <a:ext cx="82296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300">
                <a:latin typeface="FangSong"/>
                <a:ea typeface="FangSong"/>
              </a:rPr>
              <a:t>)</a:t>
            </a:r>
            <a:endParaRPr lang="zh-TW" sz="1300">
              <a:latin typeface="FangSong"/>
              <a:ea typeface="FangSong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42888" y="3087624"/>
            <a:ext cx="606552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不能满足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20384" y="3108960"/>
            <a:ext cx="158496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300">
                <a:latin typeface="FangSong"/>
              </a:rPr>
              <a:t>C</a:t>
            </a:r>
            <a:r>
              <a:rPr lang="en-US" sz="1100">
                <a:latin typeface="MingLiU"/>
              </a:rPr>
              <a:t>、</a:t>
            </a:r>
            <a:endParaRPr lang="en-US" sz="1100">
              <a:latin typeface="MingLiU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16040" y="3410712"/>
            <a:ext cx="313944" cy="2133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1300">
                <a:latin typeface="FangSong"/>
              </a:rPr>
              <a:t>（A）</a:t>
            </a:r>
            <a:endParaRPr lang="en-US" sz="1300">
              <a:latin typeface="FangSong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09416" y="3419856"/>
            <a:ext cx="2584704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latin typeface="FangSong"/>
                <a:ea typeface="FangSong"/>
              </a:rPr>
              <a:t>5</a:t>
            </a:r>
            <a:r>
              <a:rPr lang="zh-TW" sz="1100">
                <a:latin typeface="MingLiU"/>
                <a:ea typeface="MingLiU"/>
              </a:rPr>
              <a:t>.您对该项目的绩效目标设置是否合理?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74408" y="3752088"/>
            <a:ext cx="701040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300">
                <a:latin typeface="FangSong"/>
              </a:rPr>
              <a:t>D</a:t>
            </a:r>
            <a:r>
              <a:rPr lang="en-US" sz="1100">
                <a:latin typeface="MingLiU"/>
              </a:rPr>
              <a:t>、</a:t>
            </a:r>
            <a:r>
              <a:rPr lang="zh-TW" sz="1100">
                <a:latin typeface="MingLiU"/>
                <a:ea typeface="MingLiU"/>
              </a:rPr>
              <a:t>不合理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45936" y="3755136"/>
            <a:ext cx="316992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100">
                <a:latin typeface="MingLiU"/>
                <a:ea typeface="MingLiU"/>
              </a:rPr>
              <a:t>一般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23432" y="3773424"/>
            <a:ext cx="161544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300">
                <a:latin typeface="FangSong"/>
              </a:rPr>
              <a:t>C,</a:t>
            </a:r>
            <a:endParaRPr lang="en-US" sz="1300">
              <a:latin typeface="FangSong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00272" y="4078224"/>
            <a:ext cx="1737360" cy="1920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latin typeface="FangSong"/>
                <a:ea typeface="FangSong"/>
              </a:rPr>
              <a:t>6</a:t>
            </a:r>
            <a:r>
              <a:rPr lang="zh-TW" sz="1100">
                <a:latin typeface="MingLiU"/>
                <a:ea typeface="MingLiU"/>
              </a:rPr>
              <a:t>.您对该项目的总体评价?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54624" y="4078224"/>
            <a:ext cx="109728" cy="2042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300">
                <a:latin typeface="FangSong"/>
                <a:ea typeface="FangSong"/>
              </a:rPr>
              <a:t>）</a:t>
            </a:r>
            <a:endParaRPr lang="zh-TW" sz="1300">
              <a:latin typeface="FangSong"/>
              <a:ea typeface="FangSong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72840" y="4407408"/>
            <a:ext cx="1170432" cy="2103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300">
                <a:latin typeface="FangSong"/>
              </a:rPr>
              <a:t>A</a:t>
            </a:r>
            <a:r>
              <a:rPr lang="en-US" sz="1100">
                <a:latin typeface="MingLiU"/>
              </a:rPr>
              <a:t>、</a:t>
            </a:r>
            <a:r>
              <a:rPr lang="zh-TW" sz="1100">
                <a:latin typeface="MingLiU"/>
                <a:ea typeface="MingLiU"/>
              </a:rPr>
              <a:t>建议予以支持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55080" y="4428744"/>
            <a:ext cx="1658112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100">
                <a:latin typeface="MingLiU"/>
                <a:ea typeface="MingLiU"/>
              </a:rPr>
              <a:t>建议调整完善后予以支持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32576" y="4443984"/>
            <a:ext cx="161544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1800">
                <a:latin typeface="FangSong"/>
              </a:rPr>
              <a:t>B、</a:t>
            </a:r>
            <a:endParaRPr lang="en-US" sz="1800">
              <a:latin typeface="FangSong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69792" y="4767072"/>
            <a:ext cx="1173480" cy="1920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300">
                <a:latin typeface="FangSong"/>
              </a:rPr>
              <a:t>C</a:t>
            </a:r>
            <a:r>
              <a:rPr lang="en-US" sz="1100">
                <a:latin typeface="MingLiU"/>
              </a:rPr>
              <a:t>、</a:t>
            </a:r>
            <a:r>
              <a:rPr lang="zh-TW" sz="1100">
                <a:latin typeface="MingLiU"/>
                <a:ea typeface="MingLiU"/>
              </a:rPr>
              <a:t>建议部分支持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61176" y="4767072"/>
            <a:ext cx="914400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100">
                <a:latin typeface="MingLiU"/>
                <a:ea typeface="MingLiU"/>
              </a:rPr>
              <a:t>建议不予支持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32576" y="4788408"/>
            <a:ext cx="167640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300">
                <a:latin typeface="FangSong"/>
              </a:rPr>
              <a:t>D</a:t>
            </a:r>
            <a:r>
              <a:rPr lang="en-US" sz="1100">
                <a:latin typeface="MingLiU"/>
              </a:rPr>
              <a:t>、</a:t>
            </a:r>
            <a:endParaRPr lang="en-US" sz="1100">
              <a:latin typeface="MingLiU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675888" y="6163056"/>
            <a:ext cx="1536192" cy="1981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/>
            <a:r>
              <a:rPr lang="zh-TW" sz="1100">
                <a:latin typeface="MingLiU"/>
                <a:ea typeface="MingLiU"/>
              </a:rPr>
              <a:t>您对该项目的其他建议. _____________________</a:t>
            </a:r>
            <a:endParaRPr lang="zh-TW" sz="1100">
              <a:latin typeface="MingLiU"/>
              <a:ea typeface="MingLiU"/>
            </a:endParaRPr>
          </a:p>
          <a:p>
            <a:pPr indent="-965200"/>
            <a:r>
              <a:rPr lang="zh-TW" sz="1100" u="sng">
                <a:latin typeface="MingLiU"/>
                <a:ea typeface="MingLiU"/>
              </a:rPr>
              <a:t>_____________</a:t>
            </a:r>
            <a:endParaRPr lang="zh-TW" sz="1100" u="sng">
              <a:latin typeface="MingLiU"/>
              <a:ea typeface="MingLiU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88080" y="2097024"/>
            <a:ext cx="3029712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300">
                <a:latin typeface="FangSong"/>
                <a:ea typeface="FangSong"/>
              </a:rPr>
              <a:t>2</a:t>
            </a:r>
            <a:r>
              <a:rPr lang="zh-TW" sz="1100">
                <a:latin typeface="MingLiU"/>
                <a:ea typeface="MingLiU"/>
              </a:rPr>
              <a:t>.您认为该项目可实现性程度是否合理？ </a:t>
            </a:r>
            <a:r>
              <a:rPr lang="en-US" sz="1300">
                <a:latin typeface="FangSong"/>
              </a:rPr>
              <a:t>（A）</a:t>
            </a:r>
            <a:endParaRPr lang="en-US" sz="1300">
              <a:latin typeface="FangSong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88080" y="2276856"/>
            <a:ext cx="682752" cy="2987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300">
                <a:latin typeface="FangSong"/>
              </a:rPr>
              <a:t>A</a:t>
            </a:r>
            <a:r>
              <a:rPr lang="en-US" sz="1100">
                <a:latin typeface="MingLiU"/>
              </a:rPr>
              <a:t>、</a:t>
            </a:r>
            <a:r>
              <a:rPr lang="zh-TW" sz="1100">
                <a:latin typeface="MingLiU"/>
                <a:ea typeface="MingLiU"/>
              </a:rPr>
              <a:t>非常咼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688080" y="3075432"/>
            <a:ext cx="2023872" cy="1920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300">
                <a:latin typeface="FangSong"/>
              </a:rPr>
              <a:t>A</a:t>
            </a:r>
            <a:r>
              <a:rPr lang="en-US" sz="1100">
                <a:latin typeface="MingLiU"/>
              </a:rPr>
              <a:t>、</a:t>
            </a:r>
            <a:r>
              <a:rPr lang="zh-TW" sz="1100">
                <a:latin typeface="MingLiU"/>
                <a:ea typeface="MingLiU"/>
              </a:rPr>
              <a:t>能够满足   </a:t>
            </a:r>
            <a:r>
              <a:rPr lang="en-US" sz="1300">
                <a:latin typeface="FangSong"/>
              </a:rPr>
              <a:t>B</a:t>
            </a:r>
            <a:r>
              <a:rPr lang="en-US" sz="1100">
                <a:latin typeface="MingLiU"/>
              </a:rPr>
              <a:t>、</a:t>
            </a:r>
            <a:r>
              <a:rPr lang="zh-TW" sz="1100">
                <a:latin typeface="MingLiU"/>
                <a:ea typeface="MingLiU"/>
              </a:rPr>
              <a:t>基本满足</a:t>
            </a:r>
            <a:endParaRPr lang="zh-TW" sz="1100">
              <a:latin typeface="MingLiU"/>
              <a:ea typeface="MingLiU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72840" y="3742944"/>
            <a:ext cx="1758696" cy="1920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100" i="1">
                <a:latin typeface="MingLiU"/>
              </a:rPr>
              <a:t>M</a:t>
            </a:r>
            <a:r>
              <a:rPr lang="zh-TW" sz="1100">
                <a:latin typeface="MingLiU"/>
                <a:ea typeface="MingLiU"/>
              </a:rPr>
              <a:t>非常合理 </a:t>
            </a:r>
            <a:r>
              <a:rPr lang="en-US" sz="1300">
                <a:latin typeface="FangSong"/>
              </a:rPr>
              <a:t>B</a:t>
            </a:r>
            <a:r>
              <a:rPr lang="en-US" sz="1100">
                <a:latin typeface="MingLiU"/>
              </a:rPr>
              <a:t>、</a:t>
            </a:r>
            <a:r>
              <a:rPr lang="zh-TW" sz="1100">
                <a:latin typeface="MingLiU"/>
                <a:ea typeface="MingLiU"/>
              </a:rPr>
              <a:t>合理</a:t>
            </a:r>
            <a:endParaRPr lang="zh-TW" sz="11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21664" y="359664"/>
            <a:ext cx="9549384" cy="40172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560"/>
              </a:spcAft>
            </a:pPr>
            <a:r>
              <a:rPr lang="zh-CN" sz="2700">
                <a:latin typeface="Arial" panose="020B0604020202090204"/>
                <a:ea typeface="Arial" panose="020B0604020202090204"/>
              </a:rPr>
              <a:t>2</a:t>
            </a:r>
            <a:r>
              <a:rPr lang="zh-CN" sz="3700">
                <a:latin typeface="Microsoft YaHei"/>
                <a:ea typeface="Microsoft YaHei"/>
              </a:rPr>
              <a:t>、</a:t>
            </a:r>
            <a:r>
              <a:rPr lang="zh-TW" sz="3700">
                <a:latin typeface="Microsoft YaHei"/>
                <a:ea typeface="Microsoft YaHei"/>
              </a:rPr>
              <a:t>事前绩效评估报告与可研的区别</a:t>
            </a:r>
            <a:endParaRPr lang="zh-TW" sz="3700">
              <a:latin typeface="Microsoft YaHei"/>
              <a:ea typeface="Microsoft YaHei"/>
            </a:endParaRPr>
          </a:p>
          <a:p>
            <a:pPr indent="215900" algn="just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(1) </a:t>
            </a:r>
            <a:r>
              <a:rPr lang="zh-TW" sz="2400">
                <a:latin typeface="Microsoft YaHei"/>
                <a:ea typeface="Microsoft YaHei"/>
              </a:rPr>
              <a:t>事前绩效评估比可研范围大</a:t>
            </a:r>
            <a:endParaRPr lang="zh-TW" sz="2400">
              <a:latin typeface="Microsoft YaHei"/>
              <a:ea typeface="Microsoft YaHei"/>
            </a:endParaRPr>
          </a:p>
          <a:p>
            <a:pPr indent="0" algn="just">
              <a:lnSpc>
                <a:spcPts val="2905"/>
              </a:lnSpc>
              <a:spcAft>
                <a:spcPts val="1890"/>
              </a:spcAft>
            </a:pPr>
            <a:r>
              <a:rPr lang="zh-TW" sz="2400">
                <a:latin typeface="Microsoft YaHei"/>
                <a:ea typeface="Microsoft YaHei"/>
              </a:rPr>
              <a:t>资金方面，可研主要是针对投资类项目，也即工程、设备类项目居多， 而预算绩效管理的对象是所有财政资金。</a:t>
            </a:r>
            <a:endParaRPr lang="zh-TW" sz="2400">
              <a:latin typeface="Microsoft YaHei"/>
              <a:ea typeface="Microsoft YaHei"/>
            </a:endParaRPr>
          </a:p>
          <a:p>
            <a:pPr indent="215900" algn="just">
              <a:lnSpc>
                <a:spcPts val="2885"/>
              </a:lnSpc>
            </a:pPr>
            <a:r>
              <a:rPr lang="zh-TW" sz="2500" b="1">
                <a:latin typeface="Times New Roman" panose="02020503050405090304"/>
                <a:ea typeface="Times New Roman" panose="02020503050405090304"/>
              </a:rPr>
              <a:t>(2) </a:t>
            </a:r>
            <a:r>
              <a:rPr lang="zh-TW" sz="2400">
                <a:latin typeface="Microsoft YaHei"/>
                <a:ea typeface="Microsoft YaHei"/>
              </a:rPr>
              <a:t>事前绩效评估比可研更注重资金的使用效益</a:t>
            </a:r>
            <a:endParaRPr lang="zh-TW" sz="2400">
              <a:latin typeface="Microsoft YaHei"/>
              <a:ea typeface="Microsoft YaHei"/>
            </a:endParaRPr>
          </a:p>
          <a:p>
            <a:pPr indent="0" algn="just">
              <a:lnSpc>
                <a:spcPts val="2865"/>
              </a:lnSpc>
            </a:pPr>
            <a:r>
              <a:rPr lang="zh-TW" sz="2400">
                <a:latin typeface="Microsoft YaHei"/>
                <a:ea typeface="Microsoft YaHei"/>
              </a:rPr>
              <a:t>可研评审目前注重的是项目的可行性和必要性，可行性主要体现在项目 在现有的条件下可以实施，必要性主要体现在人民群众有需求。事前绩 效评估除了关注可行性和必要性以外，更加注重项目的产出和效果。更 加注重资金的使用效益。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24384"/>
            <a:ext cx="591312" cy="15331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212080"/>
            <a:ext cx="1078992" cy="1658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3360" y="5431536"/>
            <a:ext cx="557784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34440" y="475488"/>
            <a:ext cx="435864" cy="4328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CN" sz="2700">
                <a:latin typeface="Arial" panose="020B0604020202090204"/>
                <a:ea typeface="Arial" panose="020B0604020202090204"/>
              </a:rPr>
              <a:t>3</a:t>
            </a:r>
            <a:r>
              <a:rPr lang="zh-CN" sz="3100">
                <a:latin typeface="MingLiU"/>
                <a:ea typeface="MingLiU"/>
              </a:rPr>
              <a:t>、</a:t>
            </a:r>
            <a:endParaRPr lang="zh-CN" sz="3100">
              <a:latin typeface="MingLiU"/>
              <a:ea typeface="MingLiU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9968" y="408432"/>
            <a:ext cx="8522208" cy="509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latin typeface="Microsoft YaHei"/>
                <a:ea typeface="Microsoft YaHei"/>
              </a:rPr>
              <a:t>可研已经批复的项目是否需要做事前绩效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1768" y="963168"/>
            <a:ext cx="1271016" cy="563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3700">
                <a:latin typeface="Microsoft YaHei"/>
                <a:ea typeface="Microsoft YaHei"/>
              </a:rPr>
              <a:t>评估？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9200" y="2203704"/>
            <a:ext cx="1783080" cy="4328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100">
                <a:latin typeface="MingLiU"/>
                <a:ea typeface="MingLiU"/>
              </a:rPr>
              <a:t>政策要求:</a:t>
            </a:r>
            <a:endParaRPr lang="zh-TW" sz="3100">
              <a:latin typeface="MingLiU"/>
              <a:ea typeface="MingLiU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22248" y="2679192"/>
            <a:ext cx="9777984" cy="4450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100">
                <a:latin typeface="MingLiU"/>
                <a:ea typeface="MingLiU"/>
              </a:rPr>
              <a:t>基本建设资金按现行基本建设有关程序开展事前绩效评</a:t>
            </a:r>
            <a:endParaRPr lang="zh-TW" sz="3100">
              <a:latin typeface="MingLiU"/>
              <a:ea typeface="MingLiU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65192" y="2758440"/>
            <a:ext cx="252984" cy="204216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200">
                <a:solidFill>
                  <a:srgbClr val="FFFFFF"/>
                </a:solidFill>
                <a:latin typeface="Arial" panose="020B0604020202090204"/>
                <a:ea typeface="Arial" panose="020B0604020202090204"/>
              </a:rPr>
              <a:t>1=1</a:t>
            </a:r>
            <a:endParaRPr lang="zh-TW" sz="1200">
              <a:solidFill>
                <a:srgbClr val="FFFFFF"/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10640" y="2761488"/>
            <a:ext cx="249936" cy="204216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200">
                <a:solidFill>
                  <a:srgbClr val="FFFFFF"/>
                </a:solidFill>
                <a:latin typeface="Arial" panose="020B0604020202090204"/>
                <a:ea typeface="Arial" panose="020B0604020202090204"/>
              </a:rPr>
              <a:t>1=1</a:t>
            </a:r>
            <a:endParaRPr lang="zh-TW" sz="1200">
              <a:solidFill>
                <a:srgbClr val="FFFFFF"/>
              </a:solidFill>
              <a:latin typeface="Arial" panose="020B0604020202090204"/>
              <a:ea typeface="Arial" panose="020B060402020209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6152" y="3179064"/>
            <a:ext cx="569976" cy="4297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3100">
                <a:latin typeface="MingLiU"/>
                <a:ea typeface="MingLiU"/>
              </a:rPr>
              <a:t>估。</a:t>
            </a:r>
            <a:endParaRPr lang="zh-TW" sz="31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" y="0"/>
            <a:ext cx="2276856" cy="3608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28" y="2801112"/>
            <a:ext cx="3358896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89120"/>
            <a:ext cx="1008888" cy="2468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16" y="1703832"/>
            <a:ext cx="5114544" cy="5730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48656" y="6458712"/>
            <a:ext cx="2212848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endParaRPr lang="zh-TW" sz="1100" b="1">
              <a:solidFill>
                <a:srgbClr val="BE7A2F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52" y="0"/>
            <a:ext cx="1222248" cy="25328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6840"/>
            <a:ext cx="1072896" cy="16611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79008" y="408432"/>
            <a:ext cx="1139952" cy="4328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425"/>
              </a:lnSpc>
            </a:pPr>
            <a:r>
              <a:rPr lang="en-US" sz="2400" b="1">
                <a:latin typeface="Microsoft YaHei"/>
              </a:rPr>
              <a:t>■ ■ </a:t>
            </a:r>
            <a:r>
              <a:rPr lang="en-US" sz="2400" b="1" u="sng">
                <a:latin typeface="Microsoft YaHei"/>
              </a:rPr>
              <a:t>. </a:t>
            </a:r>
            <a:r>
              <a:rPr lang="zh-TW" sz="2400" b="1">
                <a:latin typeface="Microsoft YaHei"/>
                <a:ea typeface="Microsoft YaHei"/>
              </a:rPr>
              <a:t>前言</a:t>
            </a:r>
            <a:endParaRPr lang="zh-TW" sz="2400" b="1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2416" y="2343912"/>
            <a:ext cx="492252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TW" sz="2400" b="1">
                <a:latin typeface="Microsoft YaHei"/>
                <a:ea typeface="Microsoft YaHei"/>
              </a:rPr>
              <a:t>、哪些资金是绩效目标管理的对象?</a:t>
            </a:r>
            <a:endParaRPr lang="zh-TW" sz="2400" b="1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2416" y="880872"/>
            <a:ext cx="3380232" cy="3169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TW" sz="2400" b="1">
                <a:latin typeface="Microsoft YaHei"/>
                <a:ea typeface="Microsoft YaHei"/>
              </a:rPr>
              <a:t>什么是预算绩效目标？</a:t>
            </a:r>
            <a:endParaRPr lang="zh-TW" sz="2400" b="1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2416" y="1271016"/>
            <a:ext cx="10451592" cy="2834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546100"/>
            <a:r>
              <a:rPr lang="zh-TW" sz="2300">
                <a:latin typeface="MingLiU"/>
                <a:ea typeface="MingLiU"/>
              </a:rPr>
              <a:t>预算绩效目标（以下简称绩效目标）是指部门及其所属单位使用和管理的贝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2416" y="1554480"/>
            <a:ext cx="6516624" cy="3535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546100"/>
            <a:r>
              <a:rPr lang="zh-TW" sz="2300">
                <a:latin typeface="MingLiU"/>
                <a:ea typeface="MingLiU"/>
              </a:rPr>
              <a:t>政预算资金计划在一定期限内达到的产出和效果。</a:t>
            </a:r>
            <a:endParaRPr lang="zh-TW" sz="2300">
              <a:latin typeface="MingLiU"/>
              <a:ea typeface="MingLiU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66672" y="2709672"/>
            <a:ext cx="774801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533400"/>
            <a:r>
              <a:rPr lang="zh-TW" sz="2400">
                <a:latin typeface="Microsoft YaHei"/>
                <a:ea typeface="Microsoft YaHei"/>
              </a:rPr>
              <a:t>绩效目标管理的对象是纳入部门预算管理的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全部预算资金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51560" y="3075432"/>
            <a:ext cx="10597896" cy="21488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546100">
              <a:lnSpc>
                <a:spcPts val="2905"/>
              </a:lnSpc>
            </a:pPr>
            <a:r>
              <a:rPr lang="zh-TW" sz="2400">
                <a:latin typeface="Microsoft YaHei"/>
                <a:ea typeface="Microsoft YaHei"/>
              </a:rPr>
              <a:t>按照预算支出的范围和内容划分，包</a:t>
            </a:r>
            <a:r>
              <a:rPr lang="zh-TW" sz="2400">
                <a:solidFill>
                  <a:srgbClr val="960506"/>
                </a:solidFill>
                <a:latin typeface="Microsoft YaHei"/>
                <a:ea typeface="Microsoft YaHei"/>
              </a:rPr>
              <a:t>括部门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（单位）整</a:t>
            </a:r>
            <a:r>
              <a:rPr lang="zh-TW" sz="2400">
                <a:solidFill>
                  <a:srgbClr val="490303"/>
                </a:solidFill>
                <a:latin typeface="Microsoft YaHei"/>
                <a:ea typeface="Microsoft YaHei"/>
              </a:rPr>
              <a:t>体绩效</a:t>
            </a:r>
            <a:r>
              <a:rPr lang="zh-TW" sz="2400">
                <a:latin typeface="Microsoft YaHei"/>
                <a:ea typeface="Microsoft YaHei"/>
              </a:rPr>
              <a:t>目标和</a:t>
            </a:r>
            <a:r>
              <a:rPr lang="zh-TW" sz="2400">
                <a:solidFill>
                  <a:srgbClr val="960506"/>
                </a:solidFill>
                <a:latin typeface="Microsoft YaHei"/>
                <a:ea typeface="Microsoft YaHei"/>
              </a:rPr>
              <a:t>项目绩 </a:t>
            </a:r>
            <a:r>
              <a:rPr lang="zh-TW" sz="2400">
                <a:latin typeface="Microsoft YaHei"/>
                <a:ea typeface="Microsoft YaHei"/>
              </a:rPr>
              <a:t>效目标。</a:t>
            </a:r>
            <a:endParaRPr lang="zh-TW" sz="2400">
              <a:latin typeface="Microsoft YaHei"/>
              <a:ea typeface="Microsoft YaHei"/>
            </a:endParaRPr>
          </a:p>
          <a:p>
            <a:pPr indent="546100">
              <a:lnSpc>
                <a:spcPts val="2915"/>
              </a:lnSpc>
            </a:pP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部门（单位）</a:t>
            </a:r>
            <a:r>
              <a:rPr lang="zh-TW" sz="2400">
                <a:latin typeface="Microsoft YaHei"/>
                <a:ea typeface="Microsoft YaHei"/>
              </a:rPr>
              <a:t>整体绩效目标是指市级部门及其所属单位按照确定的职责，利 用全部部门预算资金在一定期限内预期达至啲总体产出和效果。 _</a:t>
            </a:r>
            <a:endParaRPr lang="zh-TW" sz="2400">
              <a:latin typeface="Microsoft YaHei"/>
              <a:ea typeface="Microsoft YaHei"/>
            </a:endParaRPr>
          </a:p>
          <a:p>
            <a:pPr indent="546100">
              <a:lnSpc>
                <a:spcPts val="2915"/>
              </a:lnSpc>
            </a:pP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项目</a:t>
            </a:r>
            <a:r>
              <a:rPr lang="zh-TW" sz="2400">
                <a:latin typeface="Microsoft YaHei"/>
                <a:ea typeface="Microsoft YaHei"/>
              </a:rPr>
              <a:t>绩效目标是指市级部门依据部门职责和事业发展要求，设立并通过预算 安排的项目支出在一定期限内预期达至啲产出和效果。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52" y="0"/>
            <a:ext cx="1222248" cy="25328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57072" y="426720"/>
            <a:ext cx="5830824" cy="11399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4711065" indent="38100">
              <a:lnSpc>
                <a:spcPts val="2375"/>
              </a:lnSpc>
            </a:pPr>
            <a:r>
              <a:rPr lang="en-US" sz="2400" b="1">
                <a:latin typeface="Microsoft YaHei"/>
              </a:rPr>
              <a:t>■ ■ </a:t>
            </a:r>
            <a:r>
              <a:rPr lang="en-US" sz="2400" b="1" u="sng">
                <a:latin typeface="Microsoft YaHei"/>
              </a:rPr>
              <a:t>. </a:t>
            </a:r>
            <a:r>
              <a:rPr lang="zh-TW" sz="2400" b="1">
                <a:latin typeface="Microsoft YaHei"/>
                <a:ea typeface="Microsoft YaHei"/>
              </a:rPr>
              <a:t>冃</a:t>
            </a:r>
            <a:r>
              <a:rPr lang="en-US" sz="2500" b="1">
                <a:latin typeface="Times New Roman" panose="02020503050405090304"/>
              </a:rPr>
              <a:t>U</a:t>
            </a:r>
            <a:r>
              <a:rPr lang="zh-TW" sz="2400" b="1">
                <a:latin typeface="Microsoft YaHei"/>
                <a:ea typeface="Microsoft YaHei"/>
              </a:rPr>
              <a:t>言</a:t>
            </a:r>
            <a:endParaRPr lang="zh-TW" sz="2400" b="1">
              <a:latin typeface="Microsoft YaHei"/>
              <a:ea typeface="Microsoft YaHei"/>
            </a:endParaRPr>
          </a:p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3</a:t>
            </a:r>
            <a:r>
              <a:rPr lang="zh-TW" sz="2400" b="1">
                <a:latin typeface="Microsoft YaHei"/>
                <a:ea typeface="Microsoft YaHei"/>
              </a:rPr>
              <a:t>、哪些资金填写</a:t>
            </a:r>
            <a:r>
              <a:rPr lang="zh-TW" sz="2400" b="1">
                <a:solidFill>
                  <a:srgbClr val="FF0000"/>
                </a:solidFill>
                <a:latin typeface="Microsoft YaHei"/>
                <a:ea typeface="Microsoft YaHei"/>
              </a:rPr>
              <a:t>项目</a:t>
            </a:r>
            <a:r>
              <a:rPr lang="zh-TW" sz="2400" b="1">
                <a:latin typeface="Microsoft YaHei"/>
                <a:ea typeface="Microsoft YaHei"/>
              </a:rPr>
              <a:t>绩效目标表？</a:t>
            </a:r>
            <a:endParaRPr lang="zh-TW" sz="2400" b="1">
              <a:latin typeface="Microsoft YaHei"/>
              <a:ea typeface="Microsoft YaHei"/>
            </a:endParaRPr>
          </a:p>
          <a:p>
            <a:pPr indent="546100">
              <a:lnSpc>
                <a:spcPts val="2880"/>
              </a:lnSpc>
            </a:pPr>
            <a:r>
              <a:rPr lang="zh-TW" sz="2400">
                <a:latin typeface="Microsoft YaHei"/>
                <a:ea typeface="Microsoft YaHei"/>
              </a:rPr>
              <a:t>项目资金填写项目绩效目标申报表。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7072" y="1630680"/>
            <a:ext cx="10625328" cy="13959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571500">
              <a:lnSpc>
                <a:spcPts val="2880"/>
              </a:lnSpc>
            </a:pPr>
            <a:r>
              <a:rPr lang="zh-TW" sz="2400">
                <a:latin typeface="Microsoft YaHei"/>
                <a:ea typeface="Microsoft YaHei"/>
              </a:rPr>
              <a:t>项目的概念：部门为完成其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特定的工作任务或事业发展目标</a:t>
            </a:r>
            <a:r>
              <a:rPr lang="zh-TW" sz="2400">
                <a:latin typeface="Microsoft YaHei"/>
                <a:ea typeface="Microsoft YaHei"/>
              </a:rPr>
              <a:t>、纳入部门预算 编制范围的年度项目支出计划的资金。一般认为预算或决算表里</a:t>
            </a:r>
            <a:r>
              <a:rPr lang="zh-TW" sz="2500" b="1">
                <a:solidFill>
                  <a:srgbClr val="FF0000"/>
                </a:solidFill>
                <a:latin typeface="Times New Roman" panose="02020503050405090304"/>
                <a:ea typeface="Times New Roman" panose="02020503050405090304"/>
              </a:rPr>
              <a:t>“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项目支出表</a:t>
            </a:r>
            <a:r>
              <a:rPr lang="zh-TW" sz="2500" b="1">
                <a:solidFill>
                  <a:srgbClr val="FF0000"/>
                </a:solidFill>
                <a:latin typeface="Times New Roman" panose="02020503050405090304"/>
                <a:ea typeface="Times New Roman" panose="02020503050405090304"/>
              </a:rPr>
              <a:t>” </a:t>
            </a:r>
            <a:r>
              <a:rPr lang="zh-TW" sz="2400">
                <a:latin typeface="Microsoft YaHei"/>
                <a:ea typeface="Microsoft YaHei"/>
              </a:rPr>
              <a:t>里的都是项目。分一般项目、运转类、专项项目等。一个项目对应一个绩效目 标表。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4024" y="3441192"/>
            <a:ext cx="10802112" cy="10698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4</a:t>
            </a:r>
            <a:r>
              <a:rPr lang="zh-TW" sz="2400" b="1">
                <a:latin typeface="Microsoft YaHei"/>
                <a:ea typeface="Microsoft YaHei"/>
              </a:rPr>
              <a:t>、哪些资金填写</a:t>
            </a:r>
            <a:r>
              <a:rPr lang="zh-TW" sz="2400" b="1">
                <a:solidFill>
                  <a:srgbClr val="FF0000"/>
                </a:solidFill>
                <a:latin typeface="Microsoft YaHei"/>
                <a:ea typeface="Microsoft YaHei"/>
              </a:rPr>
              <a:t>部门（单位）</a:t>
            </a:r>
            <a:r>
              <a:rPr lang="zh-TW" sz="2400" b="1">
                <a:latin typeface="Microsoft YaHei"/>
                <a:ea typeface="Microsoft YaHei"/>
              </a:rPr>
              <a:t>绩效目标表？</a:t>
            </a:r>
            <a:endParaRPr lang="zh-TW" sz="2400" b="1">
              <a:latin typeface="Microsoft YaHei"/>
              <a:ea typeface="Microsoft YaHei"/>
            </a:endParaRPr>
          </a:p>
          <a:p>
            <a:pPr indent="571500" algn="just">
              <a:lnSpc>
                <a:spcPts val="2880"/>
              </a:lnSpc>
            </a:pPr>
            <a:r>
              <a:rPr lang="zh-TW" sz="2400">
                <a:latin typeface="Microsoft YaHei"/>
                <a:ea typeface="Microsoft YaHei"/>
              </a:rPr>
              <a:t>部门全部预算资金都要填写部门（单位）绩效目标表，包含项目和基本支出。 —个部门设置一个绩效目标。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9752" y="0"/>
            <a:ext cx="1222248" cy="25450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38784" y="426720"/>
            <a:ext cx="7519416" cy="40629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4815205" indent="0"/>
            <a:r>
              <a:rPr lang="en-US" sz="2400" b="1">
                <a:latin typeface="Microsoft YaHei"/>
              </a:rPr>
              <a:t>■ ■ </a:t>
            </a:r>
            <a:r>
              <a:rPr lang="en-US" sz="2400" b="1" u="sng">
                <a:latin typeface="Microsoft YaHei"/>
              </a:rPr>
              <a:t>.</a:t>
            </a:r>
            <a:endParaRPr lang="en-US" sz="2400" b="1" u="sng">
              <a:latin typeface="Microsoft YaHei"/>
            </a:endParaRPr>
          </a:p>
          <a:p>
            <a:pPr indent="0" algn="ctr"/>
            <a:r>
              <a:rPr lang="zh-TW" sz="3200" b="1">
                <a:latin typeface="Microsoft YaHei"/>
                <a:ea typeface="Microsoft YaHei"/>
              </a:rPr>
              <a:t>冃</a:t>
            </a:r>
            <a:r>
              <a:rPr lang="en-US" sz="2500" b="1">
                <a:latin typeface="Times New Roman" panose="02020503050405090304"/>
              </a:rPr>
              <a:t>U</a:t>
            </a:r>
            <a:r>
              <a:rPr lang="zh-TW" sz="3200" b="1">
                <a:latin typeface="Microsoft YaHei"/>
                <a:ea typeface="Microsoft YaHei"/>
              </a:rPr>
              <a:t>言</a:t>
            </a:r>
            <a:endParaRPr lang="zh-TW" sz="3200" b="1">
              <a:latin typeface="Microsoft YaHei"/>
              <a:ea typeface="Microsoft YaHei"/>
            </a:endParaRPr>
          </a:p>
          <a:p>
            <a:pPr indent="10160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5</a:t>
            </a:r>
            <a:r>
              <a:rPr lang="zh-TW" sz="2400" b="1">
                <a:latin typeface="Microsoft YaHei"/>
                <a:ea typeface="Microsoft YaHei"/>
              </a:rPr>
              <a:t>、 准备的资料</a:t>
            </a:r>
            <a:endParaRPr lang="zh-TW" sz="2400" b="1">
              <a:latin typeface="Microsoft YaHei"/>
              <a:ea typeface="Microsoft YaHei"/>
            </a:endParaRPr>
          </a:p>
          <a:p>
            <a:pPr indent="101600"/>
            <a:r>
              <a:rPr lang="zh-TW" sz="2400">
                <a:latin typeface="Microsoft YaHei"/>
                <a:ea typeface="Microsoft YaHei"/>
              </a:rPr>
              <a:t>部门三定方案（用于设定部门履职目标）； _</a:t>
            </a:r>
            <a:endParaRPr lang="zh-TW" sz="2400">
              <a:latin typeface="Microsoft YaHei"/>
              <a:ea typeface="Microsoft YaHei"/>
            </a:endParaRPr>
          </a:p>
          <a:p>
            <a:pPr marL="65405" indent="0">
              <a:lnSpc>
                <a:spcPts val="3335"/>
              </a:lnSpc>
            </a:pPr>
            <a:r>
              <a:rPr lang="zh-TW" sz="2400">
                <a:latin typeface="Microsoft YaHei"/>
                <a:ea typeface="Microsoft YaHei"/>
              </a:rPr>
              <a:t>部门当年工作计划（用于设定部门年度重点工作任务）； 部门年初预算；</a:t>
            </a:r>
            <a:endParaRPr lang="zh-TW" sz="2400">
              <a:latin typeface="Microsoft YaHei"/>
              <a:ea typeface="Microsoft YaHei"/>
            </a:endParaRPr>
          </a:p>
          <a:p>
            <a:pPr indent="101600"/>
            <a:r>
              <a:rPr lang="zh-TW" sz="2400">
                <a:latin typeface="Microsoft YaHei"/>
                <a:ea typeface="Microsoft YaHei"/>
              </a:rPr>
              <a:t>项目相关的政策依据（支柱）；</a:t>
            </a:r>
            <a:endParaRPr lang="zh-TW" sz="2400">
              <a:latin typeface="Microsoft YaHei"/>
              <a:ea typeface="Microsoft YaHei"/>
            </a:endParaRPr>
          </a:p>
          <a:p>
            <a:pPr indent="101600"/>
            <a:r>
              <a:rPr lang="zh-TW" sz="2400">
                <a:latin typeface="Microsoft YaHei"/>
                <a:ea typeface="Microsoft YaHei"/>
              </a:rPr>
              <a:t>项目实施方案（做什么，怎么做）；</a:t>
            </a:r>
            <a:endParaRPr lang="zh-TW" sz="2400">
              <a:latin typeface="Microsoft YaHei"/>
              <a:ea typeface="Microsoft YaHei"/>
            </a:endParaRPr>
          </a:p>
          <a:p>
            <a:pPr indent="101600">
              <a:spcAft>
                <a:spcPts val="1610"/>
              </a:spcAft>
            </a:pPr>
            <a:r>
              <a:rPr lang="zh-TW" sz="2400">
                <a:latin typeface="Microsoft YaHei"/>
                <a:ea typeface="Microsoft YaHei"/>
              </a:rPr>
              <a:t>项目预算编制方案（钱怎么花的，怎么算的）；</a:t>
            </a:r>
            <a:endParaRPr lang="zh-TW" sz="2400">
              <a:latin typeface="Microsoft YaHei"/>
              <a:ea typeface="Microsoft YaHei"/>
            </a:endParaRPr>
          </a:p>
          <a:p>
            <a:pPr indent="10160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6</a:t>
            </a:r>
            <a:r>
              <a:rPr lang="zh-TW" sz="2400" b="1">
                <a:latin typeface="Microsoft YaHei"/>
                <a:ea typeface="Microsoft YaHei"/>
              </a:rPr>
              <a:t>、 谁来填？谁来审？</a:t>
            </a:r>
            <a:endParaRPr lang="zh-TW" sz="2400" b="1">
              <a:latin typeface="Microsoft YaHei"/>
              <a:ea typeface="Microsoft YaHei"/>
            </a:endParaRPr>
          </a:p>
          <a:p>
            <a:pPr indent="101600">
              <a:lnSpc>
                <a:spcPts val="3335"/>
              </a:lnSpc>
            </a:pPr>
            <a:r>
              <a:rPr lang="zh-TW" sz="2400">
                <a:latin typeface="Microsoft YaHei"/>
                <a:ea typeface="Microsoft YaHei"/>
              </a:rPr>
              <a:t>部门和部门之间，预算部门填报，财政部门指导并审核；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8784" y="4919472"/>
            <a:ext cx="11253216" cy="1264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101600"/>
            <a:r>
              <a:rPr lang="zh-TW" sz="2400">
                <a:latin typeface="Microsoft YaHei"/>
                <a:ea typeface="Microsoft YaHei"/>
              </a:rPr>
              <a:t>部门内部科室之间，项目绩效目标建议由业务科室填报，财务科室指导并审核</a:t>
            </a:r>
            <a:endParaRPr lang="zh-TW" sz="2400">
              <a:latin typeface="Microsoft YaHei"/>
              <a:ea typeface="Microsoft YaHei"/>
            </a:endParaRPr>
          </a:p>
          <a:p>
            <a:pPr indent="101600"/>
            <a:r>
              <a:rPr lang="zh-TW" sz="2400">
                <a:latin typeface="Microsoft YaHei"/>
                <a:ea typeface="Microsoft YaHei"/>
              </a:rPr>
              <a:t>（谁花钱谁填，谁批预算谁审）；</a:t>
            </a:r>
            <a:endParaRPr lang="zh-TW" sz="2400">
              <a:latin typeface="Microsoft YaHei"/>
              <a:ea typeface="Microsoft YaHei"/>
            </a:endParaRPr>
          </a:p>
          <a:p>
            <a:pPr indent="101600">
              <a:lnSpc>
                <a:spcPts val="3335"/>
              </a:lnSpc>
            </a:pPr>
            <a:r>
              <a:rPr lang="zh-TW" sz="2400">
                <a:latin typeface="Microsoft YaHei"/>
                <a:ea typeface="Microsoft YaHei"/>
              </a:rPr>
              <a:t>部门整体绩效目标建议由财务科室和办公室共同协作填报。         </a:t>
            </a:r>
            <a:r>
              <a:rPr lang="zh-TW" sz="2400">
                <a:solidFill>
                  <a:srgbClr val="5A9AD4"/>
                </a:solidFill>
                <a:latin typeface="Microsoft YaHei"/>
                <a:ea typeface="Microsoft YaHei"/>
              </a:rPr>
              <a:t>\</a:t>
            </a:r>
            <a:endParaRPr lang="zh-TW" sz="2400">
              <a:solidFill>
                <a:srgbClr val="5A9AD4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206752" y="2770632"/>
            <a:ext cx="8647176" cy="713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marL="3001645" indent="0"/>
            <a:r>
              <a:rPr lang="zh-TW" sz="5400" b="1">
                <a:solidFill>
                  <a:srgbClr val="2E75B6"/>
                </a:solidFill>
                <a:latin typeface="Microsoft YaHei"/>
                <a:ea typeface="Microsoft YaHei"/>
              </a:rPr>
              <a:t>项目绩效目标填报</a:t>
            </a:r>
            <a:endParaRPr lang="zh-TW" sz="5400" b="1">
              <a:solidFill>
                <a:srgbClr val="2E75B6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697992"/>
            <a:ext cx="1069848" cy="61508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55136" y="152400"/>
            <a:ext cx="4864608" cy="563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490"/>
              </a:spcAft>
            </a:pPr>
            <a:r>
              <a:rPr lang="zh-TW" sz="1800" b="1">
                <a:latin typeface="Microsoft YaHei"/>
                <a:ea typeface="Microsoft YaHei"/>
              </a:rPr>
              <a:t>市级部门（单位）预算项目绩效目标申报表</a:t>
            </a:r>
            <a:endParaRPr lang="zh-TW" sz="1800" b="1">
              <a:latin typeface="Microsoft YaHei"/>
              <a:ea typeface="Microsoft YaHei"/>
            </a:endParaRPr>
          </a:p>
          <a:p>
            <a:pPr indent="0" algn="ctr"/>
            <a:r>
              <a:rPr lang="zh-TW" sz="1400">
                <a:latin typeface="MingLiU"/>
                <a:ea typeface="MingLiU"/>
              </a:rPr>
              <a:t>（年度）</a:t>
            </a:r>
            <a:endParaRPr lang="zh-TW" sz="1400">
              <a:latin typeface="MingLiU"/>
              <a:ea typeface="MingLiU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26464" y="765048"/>
          <a:ext cx="9515856" cy="5687568"/>
        </p:xfrm>
        <a:graphic>
          <a:graphicData uri="http://schemas.openxmlformats.org/drawingml/2006/table">
            <a:tbl>
              <a:tblPr/>
              <a:tblGrid>
                <a:gridCol w="896112"/>
                <a:gridCol w="893064"/>
                <a:gridCol w="1648968"/>
                <a:gridCol w="893064"/>
                <a:gridCol w="893064"/>
                <a:gridCol w="1606296"/>
                <a:gridCol w="893064"/>
                <a:gridCol w="893064"/>
                <a:gridCol w="899160"/>
              </a:tblGrid>
              <a:tr h="277368"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8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称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8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名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8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目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8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项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gridSpan="7">
                  <a:txBody>
                    <a:bodyPr wrap="none">
                      <a:spAutoFit/>
                    </a:bodyPr>
                    <a:p>
                      <a:endParaRPr sz="14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74320"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管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主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gridSpan="3"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称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名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位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单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</a:tr>
              <a:tr h="274320"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40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金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0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资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0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目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0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项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209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额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09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资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09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期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09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施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209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实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额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资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度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年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</a:tr>
              <a:tr h="274320"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99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元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99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995"/>
                        </a:lnSpc>
                      </a:pPr>
                      <a:r>
                        <a:rPr lang="en-US" sz="1300" b="1">
                          <a:latin typeface="MingLiU"/>
                        </a:rPr>
                        <a:t>/lx</a:t>
                      </a:r>
                      <a:endParaRPr lang="en-US" sz="1300" b="1">
                        <a:latin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款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拨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政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财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牝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其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款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拨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政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财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牝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68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其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</a:tr>
              <a:tr h="274320">
                <a:tc gridSpan="2"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40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金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0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资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0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他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0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其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40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金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0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资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0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他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0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其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gridSpan="2"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</a:tr>
              <a:tr h="274320">
                <a:tc row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绩效目标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4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目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期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施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实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1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1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日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度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年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646176">
                <a:tc vMerge="1">
                  <a:tcPr marL="0" marR="0" marT="0" marB="0"/>
                </a:tc>
                <a:tc gridSpan="4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295"/>
                        </a:lnSpc>
                      </a:pPr>
                      <a:r>
                        <a:rPr lang="zh-TW" sz="1300" b="1">
                          <a:latin typeface="MingLiU"/>
                          <a:ea typeface="MingLiU"/>
                        </a:rPr>
                        <a:t>1</a:t>
                      </a:r>
                      <a:endParaRPr lang="zh-TW" sz="1300" b="1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9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9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日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10"/>
                        </a:lnSpc>
                      </a:pPr>
                      <a:r>
                        <a:rPr lang="zh-TW" sz="1300" b="1">
                          <a:latin typeface="MingLiU"/>
                          <a:ea typeface="MingLiU"/>
                        </a:rPr>
                        <a:t>1</a:t>
                      </a:r>
                      <a:endParaRPr lang="zh-TW" sz="1300" b="1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日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90728">
                <a:tc rowSpan="10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绩效指标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7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一级 指标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114300">
                        <a:lnSpc>
                          <a:spcPts val="144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52400">
                        <a:lnSpc>
                          <a:spcPts val="144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二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114300">
                        <a:lnSpc>
                          <a:spcPts val="141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1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1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39700">
                        <a:lnSpc>
                          <a:spcPts val="141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三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114300"/>
                      <a:r>
                        <a:rPr lang="zh-TW" sz="1400">
                          <a:latin typeface="MingLiU"/>
                          <a:ea typeface="MingLiU"/>
                        </a:rPr>
                        <a:t>值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14300"/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27000"/>
                      <a:r>
                        <a:rPr lang="zh-TW" sz="1400">
                          <a:latin typeface="MingLiU"/>
                          <a:ea typeface="MingLiU"/>
                        </a:rPr>
                        <a:t>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114300">
                        <a:lnSpc>
                          <a:spcPts val="144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52400">
                        <a:lnSpc>
                          <a:spcPts val="144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二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2">
                  <a:txBody>
                    <a:bodyPr wrap="none">
                      <a:spAutoFit/>
                    </a:bodyPr>
                    <a:p>
                      <a:pPr indent="114300">
                        <a:lnSpc>
                          <a:spcPts val="141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1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1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39700">
                        <a:lnSpc>
                          <a:spcPts val="141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三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114300"/>
                      <a:r>
                        <a:rPr lang="zh-TW" sz="1400">
                          <a:latin typeface="MingLiU"/>
                          <a:ea typeface="MingLiU"/>
                        </a:rPr>
                        <a:t>值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14300"/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27000"/>
                      <a:r>
                        <a:rPr lang="zh-TW" sz="1400">
                          <a:latin typeface="MingLiU"/>
                          <a:ea typeface="MingLiU"/>
                        </a:rPr>
                        <a:t>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</a:tr>
              <a:tr h="271272">
                <a:tc vMerge="1">
                  <a:tcPr marL="0" marR="0" marT="0" marB="0"/>
                </a:tc>
                <a:tc rowSpan="4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出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产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量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数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量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数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2"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</a:tr>
              <a:tr h="27432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量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质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量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质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2"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</a:tr>
              <a:tr h="27432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效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时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效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时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2"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</a:tr>
              <a:tr h="27432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木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成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木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成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2"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</a:tr>
              <a:tr h="274320">
                <a:tc vMerge="1">
                  <a:tcPr marL="0" marR="0" marT="0" marB="0"/>
                </a:tc>
                <a:tc rowSpan="4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益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MingLiU"/>
                          <a:ea typeface="MingLiU"/>
                        </a:rPr>
                        <a:t>效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益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效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济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经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益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效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济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经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</a:tr>
              <a:tr h="27432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益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效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会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社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益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效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会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社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</a:tr>
              <a:tr h="274320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42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42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益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2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效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2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态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2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生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42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/>
                      <a:r>
                        <a:rPr lang="zh-TW" sz="1400">
                          <a:latin typeface="宋体"/>
                          <a:ea typeface="宋体"/>
                        </a:rPr>
                        <a:t>指</a:t>
                      </a:r>
                      <a:endParaRPr lang="zh-TW" sz="1400">
                        <a:latin typeface="宋体"/>
                        <a:ea typeface="宋体"/>
                      </a:endParaRPr>
                    </a:p>
                    <a:p>
                      <a:pPr indent="0">
                        <a:lnSpc>
                          <a:spcPts val="142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益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2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效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2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态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25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生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endParaRPr sz="1300"/>
                    </a:p>
                  </a:txBody>
                  <a:tcPr marL="0" marR="0" marT="0" marB="0" vert="wordArtVertRtl"/>
                </a:tc>
              </a:tr>
              <a:tr h="49072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2700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2700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响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2700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影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2700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续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持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9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可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24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endParaRPr sz="24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2700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2700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响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2700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影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2700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续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持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3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可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endParaRPr sz="24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endParaRPr sz="2400"/>
                    </a:p>
                  </a:txBody>
                  <a:tcPr marL="0" marR="0" marT="0" marB="0" vert="wordArtVertRtl"/>
                </a:tc>
              </a:tr>
              <a:tr h="493776">
                <a:tc v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4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度示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意扌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4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满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114300">
                        <a:lnSpc>
                          <a:spcPts val="12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27000">
                        <a:lnSpc>
                          <a:spcPts val="12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127000">
                        <a:lnSpc>
                          <a:spcPts val="12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度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意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满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象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对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务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艮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1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月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pPr indent="406400"/>
                      <a:r>
                        <a:rPr lang="zh-TW" sz="1400">
                          <a:solidFill>
                            <a:srgbClr val="D2B04A"/>
                          </a:solidFill>
                          <a:latin typeface="MingLiU"/>
                          <a:ea typeface="MingLiU"/>
                        </a:rPr>
                        <a:t>〈</a:t>
                      </a:r>
                      <a:endParaRPr lang="zh-TW" sz="1400">
                        <a:solidFill>
                          <a:srgbClr val="D2B04A"/>
                        </a:solidFill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 wrap="none">
                      <a:spAutoFit/>
                    </a:bodyPr>
                    <a:p>
                      <a:endParaRPr sz="2400"/>
                    </a:p>
                  </a:txBody>
                  <a:tcPr marL="0" marR="0" marT="0" marB="0" vert="wordArtVertRtl"/>
                </a:tc>
                <a:tc>
                  <a:txBody>
                    <a:bodyPr wrap="none">
                      <a:spAutoFit/>
                    </a:bodyPr>
                    <a:p>
                      <a:pPr indent="0">
                        <a:lnSpc>
                          <a:spcPts val="12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指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度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127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意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72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崩示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72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象扌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9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对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9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务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9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艮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  <a:p>
                      <a:pPr indent="0">
                        <a:lnSpc>
                          <a:spcPts val="930"/>
                        </a:lnSpc>
                      </a:pPr>
                      <a:r>
                        <a:rPr lang="zh-TW" sz="1400">
                          <a:latin typeface="MingLiU"/>
                          <a:ea typeface="MingLiU"/>
                        </a:rPr>
                        <a:t>月</a:t>
                      </a:r>
                      <a:endParaRPr lang="zh-TW" sz="14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/>
                </a:tc>
                <a:tc gridSpan="2">
                  <a:txBody>
                    <a:bodyPr wrap="none">
                      <a:spAutoFit/>
                    </a:bodyPr>
                    <a:p>
                      <a:endParaRPr sz="2400"/>
                    </a:p>
                  </a:txBody>
                  <a:tcPr marL="0" marR="0" marT="0" marB="0" vert="wordArtVertRtl"/>
                </a:tc>
                <a:tc hMerge="1">
                  <a:tcPr marL="0" marR="0" marT="0" marB="0"/>
                </a:tc>
                <a:tc>
                  <a:txBody>
                    <a:bodyPr wrap="none">
                      <a:spAutoFit/>
                    </a:bodyPr>
                    <a:p>
                      <a:endParaRPr sz="2400"/>
                    </a:p>
                  </a:txBody>
                  <a:tcPr marL="0" marR="0" marT="0" marB="0" vert="wordArtVertRtl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5193792"/>
            <a:ext cx="691896" cy="1655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752" y="0"/>
            <a:ext cx="1222248" cy="2545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67128" y="402336"/>
            <a:ext cx="6172200" cy="505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latin typeface="Microsoft YaHei"/>
                <a:ea typeface="Microsoft YaHei"/>
              </a:rPr>
              <a:t>构</a:t>
            </a:r>
            <a:r>
              <a:rPr lang="zh-TW" sz="3700">
                <a:solidFill>
                  <a:srgbClr val="960506"/>
                </a:solidFill>
                <a:latin typeface="Microsoft YaHei"/>
                <a:ea typeface="Microsoft YaHei"/>
              </a:rPr>
              <a:t>建全方</a:t>
            </a:r>
            <a:r>
              <a:rPr lang="zh-TW" sz="3700">
                <a:solidFill>
                  <a:srgbClr val="490303"/>
                </a:solidFill>
                <a:latin typeface="Microsoft YaHei"/>
                <a:ea typeface="Microsoft YaHei"/>
              </a:rPr>
              <a:t>位预算</a:t>
            </a:r>
            <a:r>
              <a:rPr lang="zh-TW" sz="3700">
                <a:latin typeface="Microsoft YaHei"/>
                <a:ea typeface="Microsoft YaHei"/>
              </a:rPr>
              <a:t>绩效管理格局</a:t>
            </a:r>
            <a:endParaRPr lang="zh-TW" sz="3700">
              <a:latin typeface="Microsoft YaHei"/>
              <a:ea typeface="Microsoft YaHei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63040" y="1362456"/>
          <a:ext cx="8863584" cy="2947416"/>
        </p:xfrm>
        <a:graphic>
          <a:graphicData uri="http://schemas.openxmlformats.org/drawingml/2006/table">
            <a:tbl>
              <a:tblPr/>
              <a:tblGrid>
                <a:gridCol w="2651760"/>
                <a:gridCol w="6211824"/>
              </a:tblGrid>
              <a:tr h="1484376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855"/>
                        </a:lnSpc>
                      </a:pPr>
                      <a:r>
                        <a:rPr lang="zh-TW" sz="26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</a:rPr>
                        <a:t>实施政府预算绩 效管理</a:t>
                      </a:r>
                      <a:endParaRPr lang="zh-TW" sz="2600">
                        <a:solidFill>
                          <a:srgbClr val="FFFFF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>
                    <a:solidFill>
                      <a:srgbClr val="5A9BD5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marL="217805" indent="-254000">
                        <a:lnSpc>
                          <a:spcPts val="2090"/>
                        </a:lnSpc>
                      </a:pPr>
                      <a:r>
                        <a:rPr lang="en-US" sz="2200" b="1" i="1">
                          <a:latin typeface="Times New Roman" panose="02020503050405090304"/>
                        </a:rPr>
                        <a:t>•</a:t>
                      </a:r>
                      <a:r>
                        <a:rPr lang="zh-TW" sz="1900">
                          <a:latin typeface="Microsoft YaHei"/>
                          <a:ea typeface="Microsoft YaHei"/>
                        </a:rPr>
                        <a:t>将各级政府收支预算全面纳入绩效管理。重点关注政府 预算收入、债务、重点领域改革、民生等方面。</a:t>
                      </a:r>
                      <a:endParaRPr lang="zh-TW" sz="19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>
                    <a:solidFill>
                      <a:srgbClr val="D6E2F2"/>
                    </a:solidFill>
                  </a:tcPr>
                </a:tc>
              </a:tr>
              <a:tr h="1463040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6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</a:rPr>
                        <a:t>实施部门和单位</a:t>
                      </a:r>
                      <a:endParaRPr lang="zh-TW" sz="2600">
                        <a:solidFill>
                          <a:srgbClr val="FFFFFF"/>
                        </a:solidFill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26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</a:rPr>
                        <a:t>,预算绩效管理/</a:t>
                      </a:r>
                      <a:endParaRPr lang="zh-TW" sz="2600">
                        <a:solidFill>
                          <a:srgbClr val="FFFFF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>
                    <a:solidFill>
                      <a:srgbClr val="5A9BD5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marL="217805" indent="-254000">
                        <a:lnSpc>
                          <a:spcPts val="2290"/>
                        </a:lnSpc>
                      </a:pPr>
                      <a:r>
                        <a:rPr lang="en-US" sz="2200" b="1">
                          <a:latin typeface="Times New Roman" panose="02020503050405090304"/>
                        </a:rPr>
                        <a:t>•</a:t>
                      </a:r>
                      <a:r>
                        <a:rPr lang="zh-TW" sz="1900">
                          <a:latin typeface="Microsoft YaHei"/>
                          <a:ea typeface="Microsoft YaHei"/>
                        </a:rPr>
                        <a:t>将部门和单位预算收支全面纳入绩效管理，重点围绕部 门和单位的履职职责，从成本、管理、履职、效益、可 持续、满意度等方面衡量部门整体绩效水平。</a:t>
                      </a:r>
                      <a:endParaRPr lang="zh-TW" sz="19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>
                    <a:solidFill>
                      <a:srgbClr val="D6E2F2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789176" y="4678680"/>
            <a:ext cx="2008632" cy="1136904"/>
          </a:xfrm>
          <a:prstGeom prst="rect">
            <a:avLst/>
          </a:prstGeom>
          <a:solidFill>
            <a:srgbClr val="5A9BD5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3110"/>
              </a:lnSpc>
            </a:pPr>
            <a:r>
              <a:rPr lang="zh-TW" sz="2600">
                <a:solidFill>
                  <a:srgbClr val="FFFFFF"/>
                </a:solidFill>
                <a:latin typeface="Microsoft YaHei"/>
                <a:ea typeface="Microsoft YaHei"/>
              </a:rPr>
              <a:t>实施政策和项 目预算绩效管 理</a:t>
            </a:r>
            <a:endParaRPr lang="zh-TW" sz="260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7952" y="4834128"/>
            <a:ext cx="6065520" cy="850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141605" indent="-177800">
              <a:lnSpc>
                <a:spcPts val="2270"/>
              </a:lnSpc>
            </a:pPr>
            <a:r>
              <a:rPr lang="zh-TW" sz="2200" b="1">
                <a:latin typeface="Times New Roman" panose="02020503050405090304"/>
                <a:ea typeface="Times New Roman" panose="02020503050405090304"/>
              </a:rPr>
              <a:t>•</a:t>
            </a:r>
            <a:r>
              <a:rPr lang="zh-TW" sz="1900">
                <a:latin typeface="Microsoft YaHei"/>
                <a:ea typeface="Microsoft YaHei"/>
              </a:rPr>
              <a:t>将政策和项目全面纳入绩效管理，从数量、质量、时效、 成本、效益、满意度等方面，综合衡量政策和项目预算 资金使用效果。及时将绩效低下的政策和项目清理退出。</a:t>
            </a:r>
            <a:endParaRPr lang="zh-TW" sz="19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752" y="0"/>
            <a:ext cx="1222248" cy="25328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84960" y="890016"/>
            <a:ext cx="4864608" cy="5669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spcAft>
                <a:spcPts val="490"/>
              </a:spcAft>
            </a:pPr>
            <a:r>
              <a:rPr lang="zh-TW" sz="1800" b="1">
                <a:latin typeface="Microsoft YaHei"/>
                <a:ea typeface="Microsoft YaHei"/>
              </a:rPr>
              <a:t>市级部门（单位）预算项目绩效目标申报表</a:t>
            </a:r>
            <a:endParaRPr lang="zh-TW" sz="1800" b="1">
              <a:latin typeface="Microsoft YaHei"/>
              <a:ea typeface="Microsoft YaHei"/>
            </a:endParaRPr>
          </a:p>
          <a:p>
            <a:pPr indent="0" algn="ctr"/>
            <a:r>
              <a:rPr lang="zh-TW" sz="1400">
                <a:latin typeface="MingLiU"/>
                <a:ea typeface="MingLiU"/>
              </a:rPr>
              <a:t>（年度）</a:t>
            </a:r>
            <a:endParaRPr lang="zh-TW" sz="1400">
              <a:latin typeface="MingLiU"/>
              <a:ea typeface="MingLiU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25424" y="1508760"/>
          <a:ext cx="6580632" cy="4123944"/>
        </p:xfrm>
        <a:graphic>
          <a:graphicData uri="http://schemas.openxmlformats.org/drawingml/2006/table">
            <a:tbl>
              <a:tblPr/>
              <a:tblGrid>
                <a:gridCol w="941832"/>
                <a:gridCol w="1981200"/>
                <a:gridCol w="890016"/>
                <a:gridCol w="1642872"/>
                <a:gridCol w="1124712"/>
              </a:tblGrid>
              <a:tr h="1085088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425"/>
                        </a:lnSpc>
                      </a:pPr>
                      <a:r>
                        <a:rPr lang="zh-TW" sz="1800">
                          <a:latin typeface="Microsoft YaHei"/>
                          <a:ea typeface="Microsoft YaHei"/>
                        </a:rPr>
                        <a:t>项目名 称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>
                      <a:spAutoFit/>
                    </a:bodyPr>
                    <a:p>
                      <a:endParaRPr sz="52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755904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375"/>
                        </a:lnSpc>
                        <a:spcBef>
                          <a:spcPts val="490"/>
                        </a:spcBef>
                      </a:pPr>
                      <a:r>
                        <a:rPr lang="zh-TW" sz="1800">
                          <a:latin typeface="Microsoft YaHei"/>
                          <a:ea typeface="Microsoft YaHei"/>
                        </a:rPr>
                        <a:t>主管部 门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36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Microsoft YaHei"/>
                          <a:ea typeface="Microsoft YaHei"/>
                        </a:rPr>
                        <a:t>单位名称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600"/>
                    </a:p>
                  </a:txBody>
                  <a:tcPr marL="0" marR="0" marT="0" marB="0"/>
                </a:tc>
              </a:tr>
              <a:tr h="758952">
                <a:tc row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350"/>
                        </a:lnSpc>
                        <a:spcBef>
                          <a:spcPts val="2170"/>
                        </a:spcBef>
                      </a:pPr>
                      <a:r>
                        <a:rPr lang="zh-TW" sz="1800">
                          <a:latin typeface="Microsoft YaHei"/>
                          <a:ea typeface="Microsoft YaHei"/>
                        </a:rPr>
                        <a:t>项目资 金（万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  <a:p>
                      <a:pPr indent="0" algn="ctr">
                        <a:lnSpc>
                          <a:spcPts val="2350"/>
                        </a:lnSpc>
                      </a:pPr>
                      <a:r>
                        <a:rPr lang="zh-TW" sz="1800">
                          <a:latin typeface="Microsoft YaHei"/>
                          <a:ea typeface="Microsoft YaHei"/>
                        </a:rPr>
                        <a:t>元）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800">
                          <a:latin typeface="Microsoft YaHei"/>
                          <a:ea typeface="Microsoft YaHei"/>
                        </a:rPr>
                        <a:t>实施期资金总额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450"/>
                        </a:lnSpc>
                        <a:spcBef>
                          <a:spcPts val="420"/>
                        </a:spcBef>
                      </a:pPr>
                      <a:r>
                        <a:rPr lang="zh-TW" sz="1800">
                          <a:latin typeface="Microsoft YaHei"/>
                          <a:ea typeface="Microsoft YaHei"/>
                        </a:rPr>
                        <a:t>年度资金总 额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600"/>
                    </a:p>
                  </a:txBody>
                  <a:tcPr marL="0" marR="0" marT="0" marB="0"/>
                </a:tc>
              </a:tr>
              <a:tr h="75895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zh-TW" sz="1800">
                          <a:latin typeface="Microsoft YaHei"/>
                          <a:ea typeface="Microsoft YaHei"/>
                        </a:rPr>
                        <a:t>其中：财政拨款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400"/>
                        </a:lnSpc>
                        <a:spcBef>
                          <a:spcPts val="350"/>
                        </a:spcBef>
                      </a:pPr>
                      <a:r>
                        <a:rPr lang="zh-TW" sz="1800">
                          <a:latin typeface="Microsoft YaHei"/>
                          <a:ea typeface="Microsoft YaHei"/>
                        </a:rPr>
                        <a:t>其中：财政 拨款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600"/>
                    </a:p>
                  </a:txBody>
                  <a:tcPr marL="0" marR="0" marT="0" marB="0"/>
                </a:tc>
              </a:tr>
              <a:tr h="765048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Microsoft YaHei"/>
                          <a:ea typeface="Microsoft YaHei"/>
                        </a:rPr>
                        <a:t>其他资金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3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522605" indent="381000">
                        <a:lnSpc>
                          <a:spcPts val="2210"/>
                        </a:lnSpc>
                        <a:spcBef>
                          <a:spcPts val="490"/>
                        </a:spcBef>
                      </a:pPr>
                      <a:r>
                        <a:rPr lang="zh-TW" sz="1800">
                          <a:latin typeface="Microsoft YaHei"/>
                          <a:ea typeface="Microsoft YaHei"/>
                        </a:rPr>
                        <a:t>其他 资金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37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610856" y="941832"/>
            <a:ext cx="3264408" cy="2529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000" b="1">
                <a:latin typeface="Microsoft YaHei"/>
                <a:ea typeface="Microsoft YaHei"/>
              </a:rPr>
              <a:t>1</a:t>
            </a:r>
            <a:r>
              <a:rPr lang="zh-TW" sz="1800">
                <a:latin typeface="Microsoft YaHei"/>
                <a:ea typeface="Microsoft YaHei"/>
              </a:rPr>
              <a:t>・</a:t>
            </a:r>
            <a:r>
              <a:rPr lang="zh-TW" sz="2000">
                <a:latin typeface="Microsoft YaHei"/>
                <a:ea typeface="Microsoft YaHei"/>
              </a:rPr>
              <a:t>年度：指编制部门预算所属</a:t>
            </a:r>
            <a:endParaRPr lang="zh-TW" sz="20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10856" y="1246632"/>
            <a:ext cx="3389376" cy="2529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000">
                <a:latin typeface="Microsoft YaHei"/>
                <a:ea typeface="Microsoft YaHei"/>
              </a:rPr>
              <a:t>年份。如：编报</a:t>
            </a:r>
            <a:r>
              <a:rPr lang="zh-TW" sz="2000" b="1">
                <a:latin typeface="Microsoft YaHei"/>
                <a:ea typeface="Microsoft YaHei"/>
              </a:rPr>
              <a:t>2022</a:t>
            </a:r>
            <a:r>
              <a:rPr lang="zh-TW" sz="2000">
                <a:latin typeface="Microsoft YaHei"/>
                <a:ea typeface="Microsoft YaHei"/>
              </a:rPr>
              <a:t>年部门预</a:t>
            </a:r>
            <a:endParaRPr lang="zh-TW" sz="20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10856" y="1551432"/>
            <a:ext cx="3465576" cy="862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335"/>
              </a:lnSpc>
            </a:pPr>
            <a:r>
              <a:rPr lang="zh-TW" sz="2000">
                <a:latin typeface="Microsoft YaHei"/>
                <a:ea typeface="Microsoft YaHei"/>
              </a:rPr>
              <a:t>算时，填写“</a:t>
            </a:r>
            <a:r>
              <a:rPr lang="zh-TW" sz="2000" b="1">
                <a:latin typeface="Microsoft YaHei"/>
                <a:ea typeface="Microsoft YaHei"/>
              </a:rPr>
              <a:t>2022</a:t>
            </a:r>
            <a:r>
              <a:rPr lang="zh-TW" sz="2000">
                <a:latin typeface="Microsoft YaHei"/>
                <a:ea typeface="Microsoft YaHei"/>
              </a:rPr>
              <a:t>年"；</a:t>
            </a:r>
            <a:r>
              <a:rPr lang="zh-TW" sz="2000" b="1">
                <a:latin typeface="Microsoft YaHei"/>
                <a:ea typeface="Microsoft YaHei"/>
              </a:rPr>
              <a:t>2021 </a:t>
            </a:r>
            <a:r>
              <a:rPr lang="zh-TW" sz="2000">
                <a:latin typeface="Microsoft YaHei"/>
                <a:ea typeface="Microsoft YaHei"/>
              </a:rPr>
              <a:t>年预算执行中申请调整预算时, 填写“</a:t>
            </a:r>
            <a:r>
              <a:rPr lang="zh-TW" sz="2000" b="1">
                <a:latin typeface="Microsoft YaHei"/>
                <a:ea typeface="Microsoft YaHei"/>
              </a:rPr>
              <a:t>2021</a:t>
            </a:r>
            <a:r>
              <a:rPr lang="zh-TW" sz="2000">
                <a:latin typeface="Microsoft YaHei"/>
                <a:ea typeface="Microsoft YaHei"/>
              </a:rPr>
              <a:t>年”。</a:t>
            </a:r>
            <a:endParaRPr lang="zh-TW" sz="2000"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10856" y="2773680"/>
            <a:ext cx="3316224" cy="2383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410"/>
              </a:lnSpc>
              <a:spcAft>
                <a:spcPts val="1400"/>
              </a:spcAft>
            </a:pPr>
            <a:r>
              <a:rPr lang="zh-TW" sz="2000" b="1">
                <a:latin typeface="Microsoft YaHei"/>
                <a:ea typeface="Microsoft YaHei"/>
              </a:rPr>
              <a:t>2</a:t>
            </a:r>
            <a:r>
              <a:rPr lang="zh-CN" sz="2000" b="1">
                <a:latin typeface="Microsoft YaHei"/>
                <a:ea typeface="Microsoft YaHei"/>
              </a:rPr>
              <a:t>. </a:t>
            </a:r>
            <a:r>
              <a:rPr lang="zh-CN" sz="2000">
                <a:latin typeface="Microsoft YaHei"/>
                <a:ea typeface="Microsoft YaHei"/>
              </a:rPr>
              <a:t>项目</a:t>
            </a:r>
            <a:r>
              <a:rPr lang="zh-TW" sz="2000">
                <a:latin typeface="Microsoft YaHei"/>
                <a:ea typeface="Microsoft YaHei"/>
              </a:rPr>
              <a:t>名称：指预算单位申报 政策项目的具体名称，与政策 项目文本中的名称一致。</a:t>
            </a:r>
            <a:endParaRPr lang="zh-TW" sz="2000">
              <a:latin typeface="Microsoft YaHei"/>
              <a:ea typeface="Microsoft YaHei"/>
            </a:endParaRPr>
          </a:p>
          <a:p>
            <a:pPr indent="0">
              <a:lnSpc>
                <a:spcPts val="2490"/>
              </a:lnSpc>
              <a:spcAft>
                <a:spcPts val="3150"/>
              </a:spcAft>
            </a:pPr>
            <a:r>
              <a:rPr lang="zh-TW" sz="2000" b="1">
                <a:latin typeface="Microsoft YaHei"/>
                <a:ea typeface="Microsoft YaHei"/>
              </a:rPr>
              <a:t>3</a:t>
            </a:r>
            <a:r>
              <a:rPr lang="zh-CN" sz="2000" b="1">
                <a:latin typeface="Microsoft YaHei"/>
                <a:ea typeface="Microsoft YaHei"/>
              </a:rPr>
              <a:t>. </a:t>
            </a:r>
            <a:r>
              <a:rPr lang="zh-CN" sz="2000">
                <a:latin typeface="Microsoft YaHei"/>
                <a:ea typeface="Microsoft YaHei"/>
              </a:rPr>
              <a:t>主管</a:t>
            </a:r>
            <a:r>
              <a:rPr lang="zh-TW" sz="2000">
                <a:latin typeface="Microsoft YaHei"/>
                <a:ea typeface="Microsoft YaHei"/>
              </a:rPr>
              <a:t>部门和单位：写全称</a:t>
            </a:r>
            <a:endParaRPr lang="zh-TW" sz="2000">
              <a:latin typeface="Microsoft YaHei"/>
              <a:ea typeface="Microsoft YaHei"/>
            </a:endParaRPr>
          </a:p>
          <a:p>
            <a:pPr indent="0">
              <a:lnSpc>
                <a:spcPts val="2570"/>
              </a:lnSpc>
            </a:pPr>
            <a:r>
              <a:rPr lang="zh-TW" sz="2000" b="1">
                <a:latin typeface="Microsoft YaHei"/>
                <a:ea typeface="Microsoft YaHei"/>
              </a:rPr>
              <a:t>4</a:t>
            </a:r>
            <a:r>
              <a:rPr lang="zh-CN" sz="2000" b="1">
                <a:latin typeface="Microsoft YaHei"/>
                <a:ea typeface="Microsoft YaHei"/>
              </a:rPr>
              <a:t>. </a:t>
            </a:r>
            <a:r>
              <a:rPr lang="zh-CN" sz="2000">
                <a:latin typeface="Microsoft YaHei"/>
                <a:ea typeface="Microsoft YaHei"/>
              </a:rPr>
              <a:t>项目</a:t>
            </a:r>
            <a:r>
              <a:rPr lang="zh-TW" sz="2000">
                <a:latin typeface="Microsoft YaHei"/>
                <a:ea typeface="Microsoft YaHei"/>
              </a:rPr>
              <a:t>资金：填写项目资金总</a:t>
            </a:r>
            <a:endParaRPr lang="zh-TW" sz="2000">
              <a:latin typeface="Microsoft YaHei"/>
              <a:ea typeface="Microsoft YaHe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10856" y="5157216"/>
            <a:ext cx="2106168" cy="3048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000">
                <a:latin typeface="Microsoft YaHei"/>
                <a:ea typeface="Microsoft YaHei"/>
              </a:rPr>
              <a:t>额。注意单位万元。</a:t>
            </a:r>
            <a:endParaRPr lang="zh-TW" sz="20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5193792"/>
            <a:ext cx="691896" cy="16550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63040" y="880872"/>
          <a:ext cx="9049512" cy="2258568"/>
        </p:xfrm>
        <a:graphic>
          <a:graphicData uri="http://schemas.openxmlformats.org/drawingml/2006/table">
            <a:tbl>
              <a:tblPr/>
              <a:tblGrid>
                <a:gridCol w="588264"/>
                <a:gridCol w="4364736"/>
                <a:gridCol w="4096512"/>
              </a:tblGrid>
              <a:tr h="722376">
                <a:tc row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900">
                          <a:latin typeface="MingLiU"/>
                          <a:ea typeface="MingLiU"/>
                        </a:rPr>
                        <a:t>绩效目标</a:t>
                      </a:r>
                      <a:endParaRPr lang="zh-TW" sz="19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Microsoft YaHei"/>
                          <a:ea typeface="Microsoft YaHei"/>
                        </a:rPr>
                        <a:t>实施期目标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Microsoft YaHei"/>
                          <a:ea typeface="Microsoft YaHei"/>
                        </a:rPr>
                        <a:t>年度目标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153619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2200" b="1">
                          <a:latin typeface="Times New Roman" panose="02020503050405090304"/>
                          <a:ea typeface="Times New Roman" panose="02020503050405090304"/>
                        </a:rPr>
                        <a:t>1:</a:t>
                      </a:r>
                      <a:endParaRPr lang="zh-TW" sz="2200" b="1">
                        <a:latin typeface="Times New Roman" panose="02020503050405090304"/>
                        <a:ea typeface="Times New Roman" panose="02020503050405090304"/>
                      </a:endParaRPr>
                    </a:p>
                    <a:p>
                      <a:pPr indent="0"/>
                      <a:r>
                        <a:rPr lang="zh-TW" sz="18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2200" b="1">
                          <a:latin typeface="Times New Roman" panose="02020503050405090304"/>
                          <a:ea typeface="Times New Roman" panose="02020503050405090304"/>
                        </a:rPr>
                        <a:t>2</a:t>
                      </a:r>
                      <a:r>
                        <a:rPr lang="zh-TW" sz="2300" b="1">
                          <a:latin typeface="宋体"/>
                          <a:ea typeface="宋体"/>
                        </a:rPr>
                        <a:t>：</a:t>
                      </a:r>
                      <a:endParaRPr lang="zh-TW" sz="2300" b="1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8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2200" b="1">
                          <a:latin typeface="Times New Roman" panose="02020503050405090304"/>
                          <a:ea typeface="Times New Roman" panose="02020503050405090304"/>
                        </a:rPr>
                        <a:t>3</a:t>
                      </a:r>
                      <a:r>
                        <a:rPr lang="zh-TW" sz="2300" b="1">
                          <a:latin typeface="宋体"/>
                          <a:ea typeface="宋体"/>
                        </a:rPr>
                        <a:t>：</a:t>
                      </a:r>
                      <a:r>
                        <a:rPr lang="zh-TW" sz="1800">
                          <a:latin typeface="Microsoft YaHei"/>
                          <a:ea typeface="Microsoft YaHei"/>
                        </a:rPr>
                        <a:t>……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2200" b="1">
                          <a:latin typeface="Times New Roman" panose="02020503050405090304"/>
                          <a:ea typeface="Times New Roman" panose="02020503050405090304"/>
                        </a:rPr>
                        <a:t>1</a:t>
                      </a:r>
                      <a:r>
                        <a:rPr lang="zh-TW" sz="2300" b="1">
                          <a:latin typeface="宋体"/>
                          <a:ea typeface="宋体"/>
                        </a:rPr>
                        <a:t>：</a:t>
                      </a:r>
                      <a:endParaRPr lang="zh-TW" sz="2300" b="1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8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2200" b="1">
                          <a:latin typeface="Times New Roman" panose="02020503050405090304"/>
                          <a:ea typeface="Times New Roman" panose="02020503050405090304"/>
                        </a:rPr>
                        <a:t>2</a:t>
                      </a:r>
                      <a:r>
                        <a:rPr lang="zh-TW" sz="2300" b="1">
                          <a:latin typeface="宋体"/>
                          <a:ea typeface="宋体"/>
                        </a:rPr>
                        <a:t>：</a:t>
                      </a:r>
                      <a:endParaRPr lang="zh-TW" sz="2300" b="1">
                        <a:latin typeface="宋体"/>
                        <a:ea typeface="宋体"/>
                      </a:endParaRPr>
                    </a:p>
                    <a:p>
                      <a:pPr indent="0"/>
                      <a:r>
                        <a:rPr lang="zh-TW" sz="18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2200" b="1">
                          <a:latin typeface="Times New Roman" panose="02020503050405090304"/>
                          <a:ea typeface="Times New Roman" panose="02020503050405090304"/>
                        </a:rPr>
                        <a:t>3</a:t>
                      </a:r>
                      <a:r>
                        <a:rPr lang="zh-TW" sz="2300" b="1">
                          <a:latin typeface="宋体"/>
                          <a:ea typeface="宋体"/>
                        </a:rPr>
                        <a:t>：</a:t>
                      </a:r>
                      <a:r>
                        <a:rPr lang="zh-TW" sz="2200" b="1">
                          <a:latin typeface="Times New Roman" panose="02020503050405090304"/>
                          <a:ea typeface="Times New Roman" panose="02020503050405090304"/>
                        </a:rPr>
                        <a:t> ……</a:t>
                      </a:r>
                      <a:endParaRPr lang="zh-TW" sz="2200" b="1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752600" y="3593592"/>
            <a:ext cx="8561832" cy="1066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12700">
              <a:lnSpc>
                <a:spcPts val="2940"/>
              </a:lnSpc>
            </a:pPr>
            <a:r>
              <a:rPr lang="zh-TW" sz="2400">
                <a:latin typeface="Microsoft YaHei"/>
                <a:ea typeface="Microsoft YaHei"/>
              </a:rPr>
              <a:t>项目政策绩效目标：描述所实施项目计划在一定期限内达到的产 出和效果。一般采用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TW" sz="2400">
                <a:latin typeface="Microsoft YaHei"/>
                <a:ea typeface="Microsoft YaHei"/>
              </a:rPr>
              <a:t>段式表述，第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TW" sz="2400">
                <a:latin typeface="Microsoft YaHei"/>
                <a:ea typeface="Microsoft YaHei"/>
              </a:rPr>
              <a:t>段说要完成的任务，第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TW" sz="2400">
                <a:latin typeface="Microsoft YaHei"/>
                <a:ea typeface="Microsoft YaHei"/>
              </a:rPr>
              <a:t>段 说要达到的目标。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5648" y="5056632"/>
            <a:ext cx="8522208" cy="1636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12700">
              <a:lnSpc>
                <a:spcPts val="2905"/>
              </a:lnSpc>
              <a:spcAft>
                <a:spcPts val="3150"/>
              </a:spcAft>
            </a:pPr>
            <a:r>
              <a:rPr lang="zh-TW" sz="2400">
                <a:latin typeface="Microsoft YaHei"/>
                <a:ea typeface="Microsoft YaHei"/>
              </a:rPr>
              <a:t>实施期目标是指项目总体的目标，年度目标是当年所要达到的目 标。</a:t>
            </a:r>
            <a:endParaRPr lang="zh-TW" sz="1100" b="1">
              <a:solidFill>
                <a:srgbClr val="ED7D31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752" y="0"/>
            <a:ext cx="1222248" cy="2532888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456944" y="341376"/>
          <a:ext cx="5013960" cy="6382512"/>
        </p:xfrm>
        <a:graphic>
          <a:graphicData uri="http://schemas.openxmlformats.org/drawingml/2006/table">
            <a:tbl>
              <a:tblPr/>
              <a:tblGrid>
                <a:gridCol w="813816"/>
                <a:gridCol w="1450848"/>
                <a:gridCol w="1447800"/>
                <a:gridCol w="1301496"/>
              </a:tblGrid>
              <a:tr h="1213104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400"/>
                        </a:lnSpc>
                      </a:pPr>
                      <a:r>
                        <a:rPr lang="zh-TW" sz="1800">
                          <a:latin typeface="Microsoft YaHei"/>
                          <a:ea typeface="Microsoft YaHei"/>
                        </a:rPr>
                        <a:t>一级 指标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15900"/>
                      <a:r>
                        <a:rPr lang="zh-TW" sz="18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371856">
                <a:tc rowSpan="1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400"/>
                        </a:lnSpc>
                        <a:spcBef>
                          <a:spcPts val="2520"/>
                        </a:spcBef>
                      </a:pPr>
                      <a:r>
                        <a:rPr lang="zh-TW" sz="1800">
                          <a:latin typeface="Microsoft YaHei"/>
                          <a:ea typeface="Microsoft YaHei"/>
                        </a:rPr>
                        <a:t>产出 指标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215900">
                        <a:spcBef>
                          <a:spcPts val="910"/>
                        </a:spcBef>
                      </a:pPr>
                      <a:r>
                        <a:rPr lang="zh-TW" sz="1800">
                          <a:latin typeface="Microsoft YaHei"/>
                          <a:ea typeface="Microsoft YaHei"/>
                        </a:rPr>
                        <a:t>数量指标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800"/>
                    </a:p>
                  </a:txBody>
                  <a:tcPr marL="0" marR="0" marT="0" marB="0"/>
                </a:tc>
              </a:tr>
              <a:tr h="32613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</a:tr>
              <a:tr h="51206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</a:tr>
              <a:tr h="326136">
                <a:tc vMerge="1"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215900">
                        <a:spcBef>
                          <a:spcPts val="840"/>
                        </a:spcBef>
                      </a:pPr>
                      <a:r>
                        <a:rPr lang="zh-TW" sz="1800">
                          <a:latin typeface="Microsoft YaHei"/>
                          <a:ea typeface="Microsoft YaHei"/>
                        </a:rPr>
                        <a:t>质量指标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</a:tr>
              <a:tr h="32308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</a:tr>
              <a:tr h="55778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</a:tr>
              <a:tr h="326136">
                <a:tc vMerge="1"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215900">
                        <a:spcBef>
                          <a:spcPts val="910"/>
                        </a:spcBef>
                      </a:pPr>
                      <a:r>
                        <a:rPr lang="zh-TW" sz="1800">
                          <a:latin typeface="Microsoft YaHei"/>
                          <a:ea typeface="Microsoft YaHei"/>
                        </a:rPr>
                        <a:t>时效指标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</a:tr>
              <a:tr h="32613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</a:tr>
              <a:tr h="55778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</a:tr>
              <a:tr h="323088">
                <a:tc vMerge="1"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215900">
                        <a:spcBef>
                          <a:spcPts val="910"/>
                        </a:spcBef>
                      </a:pPr>
                      <a:r>
                        <a:rPr lang="zh-TW" sz="1800">
                          <a:latin typeface="Microsoft YaHei"/>
                          <a:ea typeface="Microsoft YaHei"/>
                        </a:rPr>
                        <a:t>成本指标</a:t>
                      </a:r>
                      <a:endParaRPr lang="zh-TW" sz="18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</a:tr>
              <a:tr h="32613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600"/>
                    </a:p>
                  </a:txBody>
                  <a:tcPr marL="0" marR="0" marT="0" marB="0"/>
                </a:tc>
              </a:tr>
              <a:tr h="55778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700"/>
                    </a:p>
                  </a:txBody>
                  <a:tcPr marL="0" marR="0" marT="0" marB="0"/>
                </a:tc>
              </a:tr>
              <a:tr h="335280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endParaRPr lang="zh-TW" sz="1800">
                        <a:solidFill>
                          <a:srgbClr val="ED7D31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endParaRPr lang="zh-TW" sz="32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720840" y="853440"/>
            <a:ext cx="4294632" cy="12374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385"/>
              </a:lnSpc>
            </a:pPr>
            <a:r>
              <a:rPr lang="zh-TW" sz="2800">
                <a:latin typeface="Microsoft YaHei"/>
                <a:ea typeface="Microsoft YaHei"/>
              </a:rPr>
              <a:t>产出指标：反映预算部门根 据项目政策既定目标计划完 成的产品和服务情况。</a:t>
            </a:r>
            <a:endParaRPr lang="zh-TW" sz="28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20840" y="2560320"/>
            <a:ext cx="4297680" cy="2087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390"/>
              </a:lnSpc>
            </a:pPr>
            <a:r>
              <a:rPr lang="zh-TW" sz="2800">
                <a:latin typeface="Microsoft YaHei"/>
                <a:ea typeface="Microsoft YaHei"/>
              </a:rPr>
              <a:t>产出指标按具体产出内容分 项填写，每项产出内容可以 扇产出数量指标、产出质量 指标、产出进度指标和产出 成本指标来具体说明。</a:t>
            </a:r>
            <a:endParaRPr lang="zh-TW" sz="28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01384" y="6458712"/>
            <a:ext cx="960120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endParaRPr lang="zh-TW" sz="1100" b="1">
              <a:solidFill>
                <a:srgbClr val="BE7A2F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47800" y="332232"/>
          <a:ext cx="8887968" cy="1691640"/>
        </p:xfrm>
        <a:graphic>
          <a:graphicData uri="http://schemas.openxmlformats.org/drawingml/2006/table">
            <a:tbl>
              <a:tblPr/>
              <a:tblGrid>
                <a:gridCol w="2362200"/>
                <a:gridCol w="2359152"/>
                <a:gridCol w="2356104"/>
                <a:gridCol w="1810512"/>
              </a:tblGrid>
              <a:tr h="460248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—级指标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</a:tr>
              <a:tr h="408432"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产出指标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数量指标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084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1452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853184" y="2898648"/>
            <a:ext cx="8165592" cy="1639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673100" algn="just">
              <a:lnSpc>
                <a:spcPts val="3215"/>
              </a:lnSpc>
            </a:pPr>
            <a:r>
              <a:rPr lang="zh-TW" sz="2600">
                <a:latin typeface="Microsoft YaHei"/>
                <a:ea typeface="Microsoft YaHei"/>
              </a:rPr>
              <a:t>反映资金使用单位计划完成的产品或服务数量，可 以理解为资金的用途和项目的实施内容。资金使用单位 要通过梳理数量指标，让资金分配部门了解资金准备用 到哪里，能买多少东西、办多少事情。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71216" y="4578096"/>
            <a:ext cx="2852928" cy="3657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Microsoft YaHei"/>
                <a:ea typeface="Microsoft YaHei"/>
              </a:rPr>
              <a:t>般用绝对数值填写。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5193792"/>
            <a:ext cx="691896" cy="16550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1728" y="524256"/>
            <a:ext cx="1502664" cy="3718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 b="1">
                <a:latin typeface="Microsoft YaHei"/>
                <a:ea typeface="Microsoft YaHei"/>
              </a:rPr>
              <a:t>举例说明:</a:t>
            </a:r>
            <a:endParaRPr lang="zh-TW" sz="2600" b="1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1728" y="1341120"/>
            <a:ext cx="9994392" cy="11795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749300" algn="just">
              <a:lnSpc>
                <a:spcPts val="3070"/>
              </a:lnSpc>
            </a:pPr>
            <a:r>
              <a:rPr lang="zh-TW" sz="2600">
                <a:latin typeface="Microsoft YaHei"/>
                <a:ea typeface="Microsoft YaHei"/>
              </a:rPr>
              <a:t>三级指标可设置为〃举办培训的班次”、〃发放补贴的人数”、 〃新增设备数量”等。指标值应尽量使用绝对数（而非百分比）来 表示，如“</a:t>
            </a:r>
            <a:r>
              <a:rPr lang="zh-TW" sz="2700">
                <a:latin typeface="Arial" panose="020B0604020202090204"/>
                <a:ea typeface="Arial" panose="020B0604020202090204"/>
              </a:rPr>
              <a:t>3</a:t>
            </a:r>
            <a:r>
              <a:rPr lang="zh-CN" sz="2600">
                <a:latin typeface="Microsoft YaHei"/>
                <a:ea typeface="Microsoft YaHei"/>
              </a:rPr>
              <a:t>次"</a:t>
            </a:r>
            <a:r>
              <a:rPr lang="zh-TW" sz="2600">
                <a:latin typeface="Microsoft YaHei"/>
                <a:ea typeface="Microsoft YaHei"/>
              </a:rPr>
              <a:t>、“</a:t>
            </a:r>
            <a:r>
              <a:rPr lang="zh-TW" sz="2700">
                <a:latin typeface="Arial" panose="020B0604020202090204"/>
                <a:ea typeface="Arial" panose="020B0604020202090204"/>
              </a:rPr>
              <a:t>100</a:t>
            </a:r>
            <a:r>
              <a:rPr lang="zh-CN" sz="2600">
                <a:latin typeface="Microsoft YaHei"/>
                <a:ea typeface="Microsoft YaHei"/>
              </a:rPr>
              <a:t>人”</a:t>
            </a:r>
            <a:r>
              <a:rPr lang="zh-TW" sz="2600">
                <a:latin typeface="Microsoft YaHei"/>
                <a:ea typeface="Microsoft YaHei"/>
              </a:rPr>
              <a:t>“</a:t>
            </a:r>
            <a:r>
              <a:rPr lang="zh-TW" sz="2700">
                <a:latin typeface="Arial" panose="020B0604020202090204"/>
                <a:ea typeface="Arial" panose="020B0604020202090204"/>
              </a:rPr>
              <a:t>15</a:t>
            </a:r>
            <a:r>
              <a:rPr lang="zh-CN" sz="2600">
                <a:latin typeface="Microsoft YaHei"/>
                <a:ea typeface="Microsoft YaHei"/>
              </a:rPr>
              <a:t>台”</a:t>
            </a:r>
            <a:r>
              <a:rPr lang="zh-TW" sz="2600">
                <a:latin typeface="Microsoft YaHei"/>
                <a:ea typeface="Microsoft YaHei"/>
              </a:rPr>
              <a:t>等。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8680" y="2962656"/>
            <a:ext cx="10076688" cy="15910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749300">
              <a:lnSpc>
                <a:spcPts val="3230"/>
              </a:lnSpc>
            </a:pPr>
            <a:r>
              <a:rPr lang="zh-TW" sz="2600">
                <a:latin typeface="Microsoft YaHei"/>
                <a:ea typeface="Microsoft YaHei"/>
              </a:rPr>
              <a:t>如果工作任务的数量尚不能明确，需要根据上级文件、基层单 位申报等确定的，指标值可以用百分比等形式表示，如“中央下达 的</a:t>
            </a:r>
            <a:r>
              <a:rPr lang="zh-TW" sz="2700">
                <a:latin typeface="Arial" panose="020B0604020202090204"/>
                <a:ea typeface="Arial" panose="020B0604020202090204"/>
              </a:rPr>
              <a:t>**</a:t>
            </a:r>
            <a:r>
              <a:rPr lang="zh-TW" sz="2600">
                <a:latin typeface="Microsoft YaHei"/>
                <a:ea typeface="Microsoft YaHei"/>
              </a:rPr>
              <a:t>任务完成率——</a:t>
            </a:r>
            <a:r>
              <a:rPr lang="zh-TW" sz="2700">
                <a:latin typeface="Arial" panose="020B0604020202090204"/>
                <a:ea typeface="Arial" panose="020B0604020202090204"/>
              </a:rPr>
              <a:t>100%</a:t>
            </a:r>
            <a:r>
              <a:rPr lang="zh-TW" sz="2600">
                <a:latin typeface="Microsoft YaHei"/>
                <a:ea typeface="Microsoft YaHei"/>
              </a:rPr>
              <a:t>”、“</a:t>
            </a:r>
            <a:r>
              <a:rPr lang="zh-TW" sz="2700">
                <a:latin typeface="Arial" panose="020B0604020202090204"/>
                <a:ea typeface="Arial" panose="020B0604020202090204"/>
              </a:rPr>
              <a:t>**</a:t>
            </a:r>
            <a:r>
              <a:rPr lang="zh-TW" sz="2600">
                <a:latin typeface="Microsoft YaHei"/>
                <a:ea typeface="Microsoft YaHei"/>
              </a:rPr>
              <a:t>病毒群众免费检测率</a:t>
            </a:r>
            <a:r>
              <a:rPr lang="en-US" sz="2800" b="1">
                <a:latin typeface="MingLiU"/>
              </a:rPr>
              <a:t>一</a:t>
            </a:r>
            <a:r>
              <a:rPr lang="zh-TW" sz="2800" b="1">
                <a:latin typeface="MingLiU"/>
                <a:ea typeface="MingLiU"/>
              </a:rPr>
              <a:t>一</a:t>
            </a:r>
            <a:r>
              <a:rPr lang="zh-TW" sz="2600">
                <a:latin typeface="Microsoft YaHei"/>
                <a:ea typeface="Microsoft YaHei"/>
              </a:rPr>
              <a:t>应检尽 检”，待任务数量明确后也可及时进行绩效目标修订。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0744200" cy="43403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en-US" sz="2600" b="1">
                <a:solidFill>
                  <a:srgbClr val="A38C83"/>
                </a:solidFill>
                <a:latin typeface="Microsoft YaHei"/>
              </a:rPr>
              <a:t>.</a:t>
            </a:r>
            <a:r>
              <a:rPr lang="zh-TW" sz="2600" b="1">
                <a:latin typeface="Microsoft YaHei"/>
                <a:ea typeface="Microsoft YaHei"/>
              </a:rPr>
              <a:t>常见问题：</a:t>
            </a:r>
            <a:endParaRPr lang="zh-TW" sz="2600" b="1">
              <a:latin typeface="Microsoft YaHei"/>
              <a:ea typeface="Microsoft YaHei"/>
            </a:endParaRPr>
          </a:p>
          <a:p>
            <a:pPr marL="763905" indent="1028700" algn="just">
              <a:lnSpc>
                <a:spcPts val="3230"/>
              </a:lnSpc>
              <a:spcAft>
                <a:spcPts val="1820"/>
              </a:spcAft>
            </a:pPr>
            <a:r>
              <a:rPr lang="zh-TW" sz="2600">
                <a:latin typeface="Microsoft YaHei"/>
                <a:ea typeface="Microsoft YaHei"/>
              </a:rPr>
              <a:t>一是指标设置不够具体细化，如〃完成建设项目——</a:t>
            </a:r>
            <a:r>
              <a:rPr lang="zh-TW" sz="2700">
                <a:latin typeface="Arial" panose="020B0604020202090204"/>
                <a:ea typeface="Arial" panose="020B0604020202090204"/>
              </a:rPr>
              <a:t>1</a:t>
            </a:r>
            <a:r>
              <a:rPr lang="zh-TW" sz="2600">
                <a:latin typeface="Microsoft YaHei"/>
                <a:ea typeface="Microsoft YaHei"/>
              </a:rPr>
              <a:t>个”、 〃工作目标完成率——</a:t>
            </a:r>
            <a:r>
              <a:rPr lang="zh-TW" sz="2700">
                <a:latin typeface="Arial" panose="020B0604020202090204"/>
                <a:ea typeface="Arial" panose="020B0604020202090204"/>
              </a:rPr>
              <a:t>100%</a:t>
            </a:r>
            <a:r>
              <a:rPr lang="zh-TW" sz="2600">
                <a:latin typeface="Microsoft YaHei"/>
                <a:ea typeface="Microsoft YaHei"/>
              </a:rPr>
              <a:t>"等，难以了解资金用途和项目内容, 这种情况需要进一步细化补充。</a:t>
            </a:r>
            <a:endParaRPr lang="zh-TW" sz="2600">
              <a:latin typeface="Microsoft YaHei"/>
              <a:ea typeface="Microsoft YaHei"/>
            </a:endParaRPr>
          </a:p>
          <a:p>
            <a:pPr marL="763905" indent="850900" algn="just">
              <a:lnSpc>
                <a:spcPts val="3190"/>
              </a:lnSpc>
            </a:pPr>
            <a:r>
              <a:rPr lang="zh-TW" sz="2600">
                <a:latin typeface="Microsoft YaHei"/>
                <a:ea typeface="Microsoft YaHei"/>
              </a:rPr>
              <a:t>二是指标值设置过高或过低，偏离了正常业绩水平，如指标 值明显低于前三年的平均水平、数量目标已在以前年度完成、指标 值过高明显无法达到等，这种情况需要调整指标值至合理水平。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5193792"/>
            <a:ext cx="691896" cy="1655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47800" y="332232"/>
          <a:ext cx="8887968" cy="1691640"/>
        </p:xfrm>
        <a:graphic>
          <a:graphicData uri="http://schemas.openxmlformats.org/drawingml/2006/table">
            <a:tbl>
              <a:tblPr/>
              <a:tblGrid>
                <a:gridCol w="2362200"/>
                <a:gridCol w="2359152"/>
                <a:gridCol w="2356104"/>
                <a:gridCol w="1810512"/>
              </a:tblGrid>
              <a:tr h="460248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—级指标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</a:tr>
              <a:tr h="408432"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产出指标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质量指标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084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1452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850136" y="2545080"/>
            <a:ext cx="914400" cy="3657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419100" algn="just"/>
            <a:r>
              <a:rPr lang="zh-TW" sz="2600" b="1">
                <a:latin typeface="Microsoft YaHei"/>
                <a:ea typeface="Microsoft YaHei"/>
              </a:rPr>
              <a:t>含义:</a:t>
            </a:r>
            <a:endParaRPr lang="zh-TW" sz="2600" b="1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53184" y="3355848"/>
            <a:ext cx="8278368" cy="15880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673100" algn="just">
              <a:lnSpc>
                <a:spcPts val="3185"/>
              </a:lnSpc>
            </a:pPr>
            <a:r>
              <a:rPr lang="zh-TW" sz="2600">
                <a:latin typeface="Microsoft YaHei"/>
                <a:ea typeface="Microsoft YaHei"/>
              </a:rPr>
              <a:t>产出质量指标：反映项目政策计划提供产品或服务 达到的标准、水平和效果，表明服务或生产的相对水平、 平均水平的指标，它的数值不随总体范围的大小而增减。 —般以合格率、达标率等表示。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50592" y="4983480"/>
            <a:ext cx="7821168" cy="3688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Microsoft YaHei"/>
                <a:ea typeface="Microsoft YaHei"/>
              </a:rPr>
              <a:t>标准一般取自于行业规范、政策要求、同期历史数据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3184" y="5388864"/>
            <a:ext cx="2173224" cy="3657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Microsoft YaHei"/>
                <a:ea typeface="Microsoft YaHei"/>
              </a:rPr>
              <a:t>或者自己定个。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47800" y="332232"/>
          <a:ext cx="8887968" cy="1691640"/>
        </p:xfrm>
        <a:graphic>
          <a:graphicData uri="http://schemas.openxmlformats.org/drawingml/2006/table">
            <a:tbl>
              <a:tblPr/>
              <a:tblGrid>
                <a:gridCol w="2362200"/>
                <a:gridCol w="2359152"/>
                <a:gridCol w="2356104"/>
                <a:gridCol w="1810512"/>
              </a:tblGrid>
              <a:tr h="460248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—级指标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</a:tr>
              <a:tr h="408432"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产出指标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时效指标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084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1452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847088" y="2545080"/>
            <a:ext cx="8171688" cy="1993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06400" algn="just">
              <a:spcAft>
                <a:spcPts val="1820"/>
              </a:spcAft>
            </a:pPr>
            <a:r>
              <a:rPr lang="zh-TW" sz="2600" b="1">
                <a:latin typeface="Microsoft YaHei"/>
                <a:ea typeface="Microsoft YaHei"/>
              </a:rPr>
              <a:t>含义：</a:t>
            </a:r>
            <a:endParaRPr lang="zh-TW" sz="2600" b="1">
              <a:latin typeface="Microsoft YaHei"/>
              <a:ea typeface="Microsoft YaHei"/>
            </a:endParaRPr>
          </a:p>
          <a:p>
            <a:pPr indent="685800" algn="just">
              <a:lnSpc>
                <a:spcPts val="3205"/>
              </a:lnSpc>
            </a:pPr>
            <a:r>
              <a:rPr lang="zh-TW" sz="2600">
                <a:latin typeface="Microsoft YaHei"/>
                <a:ea typeface="Microsoft YaHei"/>
              </a:rPr>
              <a:t>时效指标：反映项目政策计划提供产品或服务的及 时程度和效率情况。一般用截止日期、实施周期或者响 应时间来填写。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93064" y="524256"/>
            <a:ext cx="1502664" cy="3718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 b="1">
                <a:latin typeface="Microsoft YaHei"/>
                <a:ea typeface="Microsoft YaHei"/>
              </a:rPr>
              <a:t>举例说明:</a:t>
            </a:r>
            <a:endParaRPr lang="zh-TW" sz="2600" b="1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0016" y="1341120"/>
            <a:ext cx="10034016" cy="23926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749300">
              <a:lnSpc>
                <a:spcPts val="3145"/>
              </a:lnSpc>
            </a:pPr>
            <a:r>
              <a:rPr lang="zh-TW" sz="2600">
                <a:latin typeface="Microsoft YaHei"/>
                <a:ea typeface="Microsoft YaHei"/>
              </a:rPr>
              <a:t>三级指标可设置为〃培训完成时间”、〃研究成果发布时间” 等；指标值可设置为年</a:t>
            </a:r>
            <a:r>
              <a:rPr lang="zh-TW" sz="2700">
                <a:latin typeface="Arial" panose="020B0604020202090204"/>
                <a:ea typeface="Arial" panose="020B0604020202090204"/>
              </a:rPr>
              <a:t>**</a:t>
            </a:r>
            <a:r>
              <a:rPr lang="zh-TW" sz="2600">
                <a:latin typeface="Microsoft YaHei"/>
                <a:ea typeface="Microsoft YaHei"/>
              </a:rPr>
              <a:t>月</a:t>
            </a:r>
            <a:r>
              <a:rPr lang="en-US" sz="2700">
                <a:latin typeface="Arial" panose="020B0604020202090204"/>
              </a:rPr>
              <a:t>**</a:t>
            </a:r>
            <a:r>
              <a:rPr lang="zh-TW" sz="2600">
                <a:latin typeface="Microsoft YaHei"/>
                <a:ea typeface="Microsoft YaHei"/>
              </a:rPr>
              <a:t>日前”、年三季度”等。</a:t>
            </a:r>
            <a:endParaRPr lang="zh-TW" sz="2600">
              <a:latin typeface="Microsoft YaHei"/>
              <a:ea typeface="Microsoft YaHei"/>
            </a:endParaRPr>
          </a:p>
          <a:p>
            <a:pPr indent="749300">
              <a:lnSpc>
                <a:spcPts val="3145"/>
              </a:lnSpc>
            </a:pPr>
            <a:r>
              <a:rPr lang="zh-TW" sz="2600">
                <a:latin typeface="Microsoft YaHei"/>
                <a:ea typeface="Microsoft YaHei"/>
              </a:rPr>
              <a:t>如果资金用于持续性的事务，指标可设置为〃信息化项目运维 保障时间</a:t>
            </a:r>
            <a:r>
              <a:rPr lang="en-US" sz="2800" b="1">
                <a:latin typeface="MingLiU"/>
              </a:rPr>
              <a:t>一一</a:t>
            </a:r>
            <a:r>
              <a:rPr lang="en-US" sz="2700">
                <a:latin typeface="Arial" panose="020B0604020202090204"/>
              </a:rPr>
              <a:t>7x24</a:t>
            </a:r>
            <a:r>
              <a:rPr lang="zh-TW" sz="2600">
                <a:latin typeface="Microsoft YaHei"/>
                <a:ea typeface="Microsoft YaHei"/>
              </a:rPr>
              <a:t>小时”；</a:t>
            </a:r>
            <a:endParaRPr lang="zh-TW" sz="2600">
              <a:latin typeface="Microsoft YaHei"/>
              <a:ea typeface="Microsoft YaHei"/>
            </a:endParaRPr>
          </a:p>
          <a:p>
            <a:pPr indent="749300">
              <a:lnSpc>
                <a:spcPts val="3000"/>
              </a:lnSpc>
            </a:pPr>
            <a:r>
              <a:rPr lang="zh-TW" sz="2600">
                <a:latin typeface="Microsoft YaHei"/>
                <a:ea typeface="Microsoft YaHei"/>
              </a:rPr>
              <a:t>如果资金用于应对突发事件，指标可设置为〃应急措施响应时 间——</a:t>
            </a:r>
            <a:r>
              <a:rPr lang="zh-TW" sz="2700">
                <a:latin typeface="Arial" panose="020B0604020202090204"/>
                <a:ea typeface="Arial" panose="020B0604020202090204"/>
              </a:rPr>
              <a:t>&lt;2</a:t>
            </a:r>
            <a:r>
              <a:rPr lang="zh-TW" sz="2600">
                <a:latin typeface="Microsoft YaHei"/>
                <a:ea typeface="Microsoft YaHei"/>
              </a:rPr>
              <a:t>小时〃。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3064" y="932688"/>
            <a:ext cx="9991344" cy="1996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820"/>
              </a:spcAft>
            </a:pPr>
            <a:r>
              <a:rPr lang="zh-TW" sz="2600" b="1">
                <a:latin typeface="Microsoft YaHei"/>
                <a:ea typeface="Microsoft YaHei"/>
              </a:rPr>
              <a:t>常见问题：</a:t>
            </a:r>
            <a:endParaRPr lang="zh-TW" sz="2600" b="1">
              <a:latin typeface="Microsoft YaHei"/>
              <a:ea typeface="Microsoft YaHei"/>
            </a:endParaRPr>
          </a:p>
          <a:p>
            <a:pPr indent="1028700">
              <a:lnSpc>
                <a:spcPts val="3215"/>
              </a:lnSpc>
            </a:pPr>
            <a:r>
              <a:rPr lang="zh-CN" sz="2600">
                <a:latin typeface="Microsoft YaHei"/>
                <a:ea typeface="Microsoft YaHei"/>
              </a:rPr>
              <a:t>—是</a:t>
            </a:r>
            <a:r>
              <a:rPr lang="zh-TW" sz="2600">
                <a:latin typeface="Microsoft YaHei"/>
                <a:ea typeface="Microsoft YaHei"/>
              </a:rPr>
              <a:t>指标不具体、可衡量性差，如将指标值设置为〃及时” 或〃及时率</a:t>
            </a:r>
            <a:r>
              <a:rPr lang="zh-TW" sz="2700">
                <a:latin typeface="Arial" panose="020B0604020202090204"/>
                <a:ea typeface="Arial" panose="020B0604020202090204"/>
              </a:rPr>
              <a:t>100%</a:t>
            </a:r>
            <a:r>
              <a:rPr lang="zh-TW" sz="2600">
                <a:latin typeface="Microsoft YaHei"/>
                <a:ea typeface="Microsoft YaHei"/>
              </a:rPr>
              <a:t>〃 ,这种情况下需要修改为具体时限。</a:t>
            </a:r>
            <a:endParaRPr lang="zh-TW" sz="2600">
              <a:latin typeface="Microsoft YaHei"/>
              <a:ea typeface="Microsoft YaHei"/>
            </a:endParaRPr>
          </a:p>
          <a:p>
            <a:pPr indent="1028700">
              <a:lnSpc>
                <a:spcPts val="3215"/>
              </a:lnSpc>
            </a:pPr>
            <a:r>
              <a:rPr lang="zh-TW" sz="2600">
                <a:latin typeface="Microsoft YaHei"/>
                <a:ea typeface="Microsoft YaHei"/>
              </a:rPr>
              <a:t>二是设置的时间超出预算资金年度，如使用</a:t>
            </a:r>
            <a:r>
              <a:rPr lang="zh-TW" sz="2700">
                <a:latin typeface="Arial" panose="020B0604020202090204"/>
                <a:ea typeface="Arial" panose="020B0604020202090204"/>
              </a:rPr>
              <a:t>2021</a:t>
            </a:r>
            <a:r>
              <a:rPr lang="zh-TW" sz="2600">
                <a:latin typeface="Microsoft YaHei"/>
                <a:ea typeface="Microsoft YaHei"/>
              </a:rPr>
              <a:t>年预算资金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3064" y="2965704"/>
            <a:ext cx="9857232" cy="7741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310"/>
              </a:lnSpc>
            </a:pPr>
            <a:r>
              <a:rPr lang="zh-TW" sz="2600">
                <a:latin typeface="Microsoft YaHei"/>
                <a:ea typeface="Microsoft YaHei"/>
              </a:rPr>
              <a:t>安排的项目，时效指标设置为“</a:t>
            </a:r>
            <a:r>
              <a:rPr lang="zh-TW" sz="2700">
                <a:latin typeface="Arial" panose="020B0604020202090204"/>
                <a:ea typeface="Arial" panose="020B0604020202090204"/>
              </a:rPr>
              <a:t>2022</a:t>
            </a:r>
            <a:r>
              <a:rPr lang="zh-TW" sz="2600">
                <a:latin typeface="Microsoft YaHei"/>
                <a:ea typeface="Microsoft YaHei"/>
              </a:rPr>
              <a:t>年</a:t>
            </a:r>
            <a:r>
              <a:rPr lang="zh-TW" sz="2700">
                <a:latin typeface="Arial" panose="020B0604020202090204"/>
                <a:ea typeface="Arial" panose="020B0604020202090204"/>
              </a:rPr>
              <a:t>6</a:t>
            </a:r>
            <a:r>
              <a:rPr lang="zh-TW" sz="2600">
                <a:latin typeface="Microsoft YaHei"/>
                <a:ea typeface="Microsoft YaHei"/>
              </a:rPr>
              <a:t>月底前完成〃,这种情况 下当年监控、次年自评时无法对时效指标的完成情况进行衡量，应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0016" y="3779520"/>
            <a:ext cx="8958072" cy="3688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Microsoft YaHei"/>
                <a:ea typeface="Microsoft YaHei"/>
              </a:rPr>
              <a:t>结合项目建设进度选取当年的阶段性时间要求作为时效指标。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1224" y="1130808"/>
            <a:ext cx="2246376" cy="50688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0"/>
            <a:ext cx="1219200" cy="2529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4584"/>
            <a:ext cx="554736" cy="14234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25296" y="402336"/>
            <a:ext cx="7135368" cy="499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latin typeface="Microsoft YaHei"/>
                <a:ea typeface="Microsoft YaHei"/>
              </a:rPr>
              <a:t>三、建</a:t>
            </a:r>
            <a:r>
              <a:rPr lang="zh-TW" sz="3700">
                <a:solidFill>
                  <a:srgbClr val="960506"/>
                </a:solidFill>
                <a:latin typeface="Microsoft YaHei"/>
                <a:ea typeface="Microsoft YaHei"/>
              </a:rPr>
              <a:t>立全过</a:t>
            </a:r>
            <a:r>
              <a:rPr lang="zh-TW" sz="3700">
                <a:solidFill>
                  <a:srgbClr val="490303"/>
                </a:solidFill>
                <a:latin typeface="Microsoft YaHei"/>
                <a:ea typeface="Microsoft YaHei"/>
              </a:rPr>
              <a:t>程预算</a:t>
            </a:r>
            <a:r>
              <a:rPr lang="zh-TW" sz="3700">
                <a:latin typeface="Microsoft YaHei"/>
                <a:ea typeface="Microsoft YaHei"/>
              </a:rPr>
              <a:t>绩效管理链条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17976" y="1237488"/>
            <a:ext cx="6961632" cy="2682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marL="65405" indent="-101600" algn="just">
              <a:lnSpc>
                <a:spcPts val="1895"/>
              </a:lnSpc>
              <a:spcAft>
                <a:spcPts val="630"/>
              </a:spcAft>
            </a:pPr>
            <a:r>
              <a:rPr lang="zh-TW" sz="1600">
                <a:latin typeface="Microsoft YaHei"/>
                <a:ea typeface="Microsoft YaHei"/>
              </a:rPr>
              <a:t>-在预算编制环节，各部门和单位对新出台的政策、项目开展事前绩效评估， 评估结果作为申请预算的必要条件，财政部门对评估结果进项审核，审核和 评估结果作为预算安排的重要参考依据。</a:t>
            </a:r>
            <a:endParaRPr lang="zh-TW" sz="1600">
              <a:latin typeface="Microsoft YaHei"/>
              <a:ea typeface="Microsoft YaHei"/>
            </a:endParaRPr>
          </a:p>
          <a:p>
            <a:pPr marL="65405" indent="-101600" algn="just">
              <a:lnSpc>
                <a:spcPts val="1920"/>
              </a:lnSpc>
              <a:spcAft>
                <a:spcPts val="840"/>
              </a:spcAft>
            </a:pPr>
            <a:r>
              <a:rPr lang="zh-CN" sz="1600">
                <a:latin typeface="Microsoft YaHei"/>
                <a:ea typeface="Microsoft YaHei"/>
              </a:rPr>
              <a:t>•按照</a:t>
            </a:r>
            <a:r>
              <a:rPr lang="zh-TW" sz="1600">
                <a:latin typeface="Microsoft YaHei"/>
                <a:ea typeface="Microsoft YaHei"/>
              </a:rPr>
              <a:t>"谁申请资金、谁设置目标"的原则，全面设置部门和单位整体绩效目 标、政策及项目绩效目标。指标包含产出、效益、满意度等方面。绩效目标 设置作为预算安排的前置条件，绩效目标与预算同步批复下达。没有绩效目 标或者审核不通过的，不得安排预算。</a:t>
            </a:r>
            <a:endParaRPr lang="zh-TW" sz="1600">
              <a:latin typeface="Microsoft YaHei"/>
              <a:ea typeface="Microsoft YaHei"/>
            </a:endParaRPr>
          </a:p>
          <a:p>
            <a:pPr marL="65405" indent="-101600" algn="just">
              <a:lnSpc>
                <a:spcPts val="1670"/>
              </a:lnSpc>
            </a:pPr>
            <a:r>
              <a:rPr lang="zh-CN" sz="1400">
                <a:latin typeface="Microsoft YaHei"/>
                <a:ea typeface="Microsoft YaHei"/>
              </a:rPr>
              <a:t>•按照</a:t>
            </a:r>
            <a:r>
              <a:rPr lang="zh-TW" sz="1400">
                <a:latin typeface="Microsoft YaHei"/>
                <a:ea typeface="Microsoft YaHei"/>
              </a:rPr>
              <a:t>"谁支出、谁负责”的原则，在预算执行环节，对绩效目标实现程度和预算执行进 度实行"双监控”，发现问题要及时纠正，确保绩效目标如期保质保量实现。对存在严 重问题的政策、项目要暂缓或停止预算拨款，督促及时整改落实。</a:t>
            </a:r>
            <a:endParaRPr lang="zh-TW" sz="1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3320" y="4392168"/>
            <a:ext cx="6891528" cy="4754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-101600" algn="just">
              <a:lnSpc>
                <a:spcPts val="1870"/>
              </a:lnSpc>
            </a:pPr>
            <a:r>
              <a:rPr lang="en-US" sz="1600">
                <a:latin typeface="Microsoft YaHei"/>
              </a:rPr>
              <a:t>•</a:t>
            </a:r>
            <a:r>
              <a:rPr lang="zh-TW" sz="1600">
                <a:latin typeface="Microsoft YaHei"/>
                <a:ea typeface="Microsoft YaHei"/>
              </a:rPr>
              <a:t>对部门、单位整体和项目进行绩效自评价、部门评价、财政评价。绩效评价 结束后要形成绩效评价报告，如实反映绩效目标实现结果。</a:t>
            </a:r>
            <a:endParaRPr lang="zh-TW" sz="16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0272" y="5455920"/>
            <a:ext cx="6894576" cy="234696"/>
          </a:xfrm>
          <a:prstGeom prst="rect">
            <a:avLst/>
          </a:prstGeom>
          <a:solidFill>
            <a:srgbClr val="D6E2F2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1600">
                <a:latin typeface="Microsoft YaHei"/>
              </a:rPr>
              <a:t>•</a:t>
            </a:r>
            <a:r>
              <a:rPr lang="zh-TW" sz="1600">
                <a:latin typeface="Microsoft YaHei"/>
                <a:ea typeface="Microsoft YaHei"/>
              </a:rPr>
              <a:t>加强绩效评价结果应用，被评价部门应及时整改。财政部门建立绩效评价结</a:t>
            </a:r>
            <a:endParaRPr lang="zh-TW" sz="16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8768" y="5699760"/>
            <a:ext cx="4974336" cy="237744"/>
          </a:xfrm>
          <a:prstGeom prst="rect">
            <a:avLst/>
          </a:prstGeom>
          <a:solidFill>
            <a:srgbClr val="D6E2F2"/>
          </a:solidFill>
        </p:spPr>
        <p:txBody>
          <a:bodyPr wrap="none" lIns="0" tIns="0" rIns="0" bIns="0">
            <a:noAutofit/>
          </a:bodyPr>
          <a:p>
            <a:pPr indent="101600" algn="just"/>
            <a:r>
              <a:rPr lang="zh-TW" sz="1600">
                <a:latin typeface="Microsoft YaHei"/>
                <a:ea typeface="Microsoft YaHei"/>
              </a:rPr>
              <a:t>果与预算挂钩机制，将评价结果应用于以后的预算安排。</a:t>
            </a:r>
            <a:endParaRPr lang="zh-TW" sz="1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47800" y="332232"/>
          <a:ext cx="8887968" cy="1691640"/>
        </p:xfrm>
        <a:graphic>
          <a:graphicData uri="http://schemas.openxmlformats.org/drawingml/2006/table">
            <a:tbl>
              <a:tblPr/>
              <a:tblGrid>
                <a:gridCol w="2362200"/>
                <a:gridCol w="2359152"/>
                <a:gridCol w="2356104"/>
                <a:gridCol w="1810512"/>
              </a:tblGrid>
              <a:tr h="460248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—级指标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</a:tr>
              <a:tr h="408432"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产出指标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成本指标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084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1452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850136" y="2545080"/>
            <a:ext cx="914400" cy="3657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406400"/>
            <a:r>
              <a:rPr lang="zh-TW" sz="2600" b="1">
                <a:latin typeface="Microsoft YaHei"/>
                <a:ea typeface="Microsoft YaHei"/>
              </a:rPr>
              <a:t>含义:</a:t>
            </a:r>
            <a:endParaRPr lang="zh-TW" sz="2600" b="1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47544" y="3355848"/>
            <a:ext cx="7827264" cy="3688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600">
                <a:latin typeface="Microsoft YaHei"/>
                <a:ea typeface="Microsoft YaHei"/>
              </a:rPr>
              <a:t>成本指标：反映项目政策计划提供产品或服务所需成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53184" y="3764280"/>
            <a:ext cx="478536" cy="3657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406400"/>
            <a:r>
              <a:rPr lang="zh-TW" sz="2600">
                <a:latin typeface="Microsoft YaHei"/>
                <a:ea typeface="Microsoft YaHei"/>
              </a:rPr>
              <a:t>本。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53184" y="4983480"/>
            <a:ext cx="478536" cy="3657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600">
                <a:latin typeface="Microsoft YaHei"/>
                <a:ea typeface="Microsoft YaHei"/>
              </a:rPr>
              <a:t>本。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47088" y="4166616"/>
            <a:ext cx="8342376" cy="777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3170"/>
              </a:lnSpc>
            </a:pPr>
            <a:r>
              <a:rPr lang="zh-TW" sz="2600">
                <a:latin typeface="Microsoft YaHei"/>
                <a:ea typeface="Microsoft YaHei"/>
              </a:rPr>
              <a:t>—般以不超过单位成本和总成本等来衡量。例如污水 处理费适合控制单位成本，综合类的项目适合控制总成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5193792"/>
            <a:ext cx="691896" cy="1655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752" y="0"/>
            <a:ext cx="1222248" cy="25328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6112" y="1395984"/>
            <a:ext cx="749808" cy="2712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800">
                <a:latin typeface="Microsoft YaHei"/>
                <a:ea typeface="Microsoft YaHei"/>
              </a:rPr>
              <a:t>效益指</a:t>
            </a:r>
            <a:endParaRPr lang="zh-TW" sz="18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27760" y="1700784"/>
            <a:ext cx="268224" cy="2712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800">
                <a:latin typeface="Microsoft YaHei"/>
                <a:ea typeface="Microsoft YaHei"/>
              </a:rPr>
              <a:t>标</a:t>
            </a:r>
            <a:endParaRPr lang="zh-TW" sz="18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7944" y="816864"/>
            <a:ext cx="1539240" cy="2712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800">
                <a:latin typeface="Microsoft YaHei"/>
                <a:ea typeface="Microsoft YaHei"/>
              </a:rPr>
              <a:t>经济效益指标</a:t>
            </a:r>
            <a:endParaRPr lang="zh-TW" sz="18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7944" y="2197608"/>
            <a:ext cx="1539240" cy="2743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800">
                <a:latin typeface="Microsoft YaHei"/>
                <a:ea typeface="Microsoft YaHei"/>
              </a:rPr>
              <a:t>社会效益指标</a:t>
            </a:r>
            <a:endParaRPr lang="zh-TW" sz="18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37944" y="3578352"/>
            <a:ext cx="1539240" cy="2712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800">
                <a:latin typeface="Microsoft YaHei"/>
                <a:ea typeface="Microsoft YaHei"/>
              </a:rPr>
              <a:t>生态效益指标</a:t>
            </a:r>
            <a:endParaRPr lang="zh-TW" sz="18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37944" y="4809744"/>
            <a:ext cx="1533144" cy="576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2375"/>
              </a:lnSpc>
            </a:pPr>
            <a:r>
              <a:rPr lang="zh-TW" sz="1800">
                <a:latin typeface="Microsoft YaHei"/>
                <a:ea typeface="Microsoft YaHei"/>
              </a:rPr>
              <a:t>可持续影响指 标</a:t>
            </a:r>
            <a:endParaRPr lang="zh-TW" sz="18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40296" y="737616"/>
            <a:ext cx="4297680" cy="42245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365"/>
              </a:lnSpc>
            </a:pPr>
            <a:r>
              <a:rPr lang="zh-TW" sz="2800">
                <a:latin typeface="Microsoft YaHei"/>
                <a:ea typeface="Microsoft YaHei"/>
              </a:rPr>
              <a:t>效果指标：反映与既定绩效 目标相关的、财政支出预期 结果的实现程度，主要用来 说明预算支出预计或可能给 预算执行单位以外的服务对 象或社会群体提供的价值， 既包括短期价值，也包括长 期价值。 _</a:t>
            </a:r>
            <a:endParaRPr lang="zh-TW" sz="2800">
              <a:latin typeface="Microsoft YaHei"/>
              <a:ea typeface="Microsoft YaHei"/>
            </a:endParaRPr>
          </a:p>
          <a:p>
            <a:pPr indent="0" algn="just">
              <a:lnSpc>
                <a:spcPts val="3240"/>
              </a:lnSpc>
            </a:pPr>
            <a:r>
              <a:rPr lang="zh-TW" sz="2800">
                <a:latin typeface="Microsoft YaHei"/>
                <a:ea typeface="Microsoft YaHei"/>
              </a:rPr>
              <a:t>效果指标可以用经济效果指 标、社会效果指标、环境效</a:t>
            </a:r>
            <a:endParaRPr lang="zh-TW" sz="2800"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40296" y="5007864"/>
            <a:ext cx="4297680" cy="1231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370"/>
              </a:lnSpc>
            </a:pPr>
            <a:r>
              <a:rPr lang="zh-TW" sz="2800">
                <a:latin typeface="Microsoft YaHei"/>
                <a:ea typeface="Microsoft YaHei"/>
              </a:rPr>
              <a:t>果指标、可持续影响指标和 服务对象满意度指标来具体 说明。</a:t>
            </a:r>
            <a:endParaRPr lang="zh-TW" sz="28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5193792"/>
            <a:ext cx="691896" cy="1655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47800" y="332232"/>
          <a:ext cx="8887968" cy="1691640"/>
        </p:xfrm>
        <a:graphic>
          <a:graphicData uri="http://schemas.openxmlformats.org/drawingml/2006/table">
            <a:tbl>
              <a:tblPr/>
              <a:tblGrid>
                <a:gridCol w="2362200"/>
                <a:gridCol w="2359152"/>
                <a:gridCol w="2356104"/>
                <a:gridCol w="1810512"/>
              </a:tblGrid>
              <a:tr h="460248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—级指标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</a:tr>
              <a:tr h="408432"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效益指标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经济效益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084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1452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475232" y="2350008"/>
            <a:ext cx="8924544" cy="15880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225"/>
              </a:lnSpc>
            </a:pPr>
            <a:r>
              <a:rPr lang="zh-TW" sz="2600" b="1">
                <a:latin typeface="Microsoft YaHei"/>
                <a:ea typeface="Microsoft YaHei"/>
              </a:rPr>
              <a:t>含义：</a:t>
            </a:r>
            <a:r>
              <a:rPr lang="zh-TW" sz="2600">
                <a:latin typeface="Microsoft YaHei"/>
                <a:ea typeface="Microsoft YaHei"/>
              </a:rPr>
              <a:t>经济效益指标，反映相关产出对经济发展带来的影响 和效果，如“采用先进技术带来的实际收入增长率”;部分 项目资金投入可能不产生经济效益，设置绩效目标时需要结 合项目实际情况填报。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8280" y="4379976"/>
            <a:ext cx="8839200" cy="15910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170"/>
              </a:lnSpc>
            </a:pPr>
            <a:r>
              <a:rPr lang="zh-TW" sz="2600" b="1">
                <a:latin typeface="Microsoft YaHei"/>
                <a:ea typeface="Microsoft YaHei"/>
              </a:rPr>
              <a:t>举例说明：</a:t>
            </a:r>
            <a:r>
              <a:rPr lang="zh-TW" sz="2600">
                <a:latin typeface="Microsoft YaHei"/>
                <a:ea typeface="Microsoft YaHei"/>
              </a:rPr>
              <a:t>三级指标可设置为〃参与项目农民收入增</a:t>
            </a:r>
            <a:endParaRPr lang="zh-TW" sz="2600">
              <a:latin typeface="Microsoft YaHei"/>
              <a:ea typeface="Microsoft YaHei"/>
            </a:endParaRPr>
          </a:p>
          <a:p>
            <a:pPr indent="0">
              <a:lnSpc>
                <a:spcPts val="3170"/>
              </a:lnSpc>
            </a:pPr>
            <a:r>
              <a:rPr lang="zh-TW" sz="2600">
                <a:latin typeface="Microsoft YaHei"/>
                <a:ea typeface="Microsoft YaHei"/>
              </a:rPr>
              <a:t>长” 〃展会达成交易额” 〃流域内农作物亩产增加”等。经 济效益指标值一般应以定量表示，如</a:t>
            </a:r>
            <a:r>
              <a:rPr lang="en-US" sz="2600">
                <a:latin typeface="Microsoft YaHei"/>
              </a:rPr>
              <a:t>“</a:t>
            </a:r>
            <a:r>
              <a:rPr lang="en-US" sz="2700">
                <a:latin typeface="Arial" panose="020B0604020202090204"/>
              </a:rPr>
              <a:t>&gt;*</a:t>
            </a:r>
            <a:r>
              <a:rPr lang="zh-TW" sz="2600">
                <a:latin typeface="Microsoft YaHei"/>
                <a:ea typeface="Microsoft YaHei"/>
              </a:rPr>
              <a:t>万元”，若不能定 量表示，应尽量提高可衡量性，如"比去年增长</a:t>
            </a:r>
            <a:r>
              <a:rPr lang="zh-TW" sz="2700">
                <a:latin typeface="Arial" panose="020B0604020202090204"/>
                <a:ea typeface="Arial" panose="020B0604020202090204"/>
              </a:rPr>
              <a:t>XX%</a:t>
            </a:r>
            <a:r>
              <a:rPr lang="zh-TW" sz="2600">
                <a:latin typeface="Microsoft YaHei"/>
                <a:ea typeface="Microsoft YaHei"/>
              </a:rPr>
              <a:t>”。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47800" y="332232"/>
          <a:ext cx="8887968" cy="1691640"/>
        </p:xfrm>
        <a:graphic>
          <a:graphicData uri="http://schemas.openxmlformats.org/drawingml/2006/table">
            <a:tbl>
              <a:tblPr/>
              <a:tblGrid>
                <a:gridCol w="2362200"/>
                <a:gridCol w="2359152"/>
                <a:gridCol w="2356104"/>
                <a:gridCol w="1810512"/>
              </a:tblGrid>
              <a:tr h="460248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—级指标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</a:tr>
              <a:tr h="408432"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效益指标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社会效益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084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1452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856232" y="2346960"/>
            <a:ext cx="8247888" cy="1185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250"/>
              </a:lnSpc>
            </a:pPr>
            <a:r>
              <a:rPr lang="zh-TW" sz="2600" b="1">
                <a:latin typeface="Microsoft YaHei"/>
                <a:ea typeface="Microsoft YaHei"/>
              </a:rPr>
              <a:t>含义:</a:t>
            </a:r>
            <a:r>
              <a:rPr lang="zh-TW" sz="2600">
                <a:latin typeface="Microsoft YaHei"/>
                <a:ea typeface="Microsoft YaHei"/>
              </a:rPr>
              <a:t>项目预计产生的社会综合效益。使用财政资金安 排的项目支出原则上都应设置社会效益指标。一般此项 必填。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59280" y="3974592"/>
            <a:ext cx="7592568" cy="3718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419100" algn="just"/>
            <a:r>
              <a:rPr lang="zh-TW" sz="2600" b="1">
                <a:latin typeface="Microsoft YaHei"/>
                <a:ea typeface="Microsoft YaHei"/>
              </a:rPr>
              <a:t>举例说明：</a:t>
            </a:r>
            <a:r>
              <a:rPr lang="zh-TW" sz="2600">
                <a:latin typeface="Microsoft YaHei"/>
                <a:ea typeface="Microsoft YaHei"/>
              </a:rPr>
              <a:t>三级指标可设置为〃带动就业增长率”、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6544" y="4383024"/>
            <a:ext cx="8150352" cy="3688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2600">
                <a:latin typeface="Microsoft YaHei"/>
                <a:ea typeface="Microsoft YaHei"/>
              </a:rPr>
              <a:t>〃安全生产事故下降率”等。指标值根据三级指标设置,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9280" y="4785360"/>
            <a:ext cx="8275320" cy="3718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419100" algn="just"/>
            <a:r>
              <a:rPr lang="zh-TW" sz="2600">
                <a:latin typeface="Microsoft YaHei"/>
                <a:ea typeface="Microsoft YaHei"/>
              </a:rPr>
              <a:t>优先定量表示，如不能定量表示，应尽量提咼可衡量性。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19656" y="527304"/>
            <a:ext cx="8394192" cy="36210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750"/>
              </a:spcAft>
            </a:pPr>
            <a:r>
              <a:rPr lang="zh-TW" sz="2600" b="1">
                <a:latin typeface="Microsoft YaHei"/>
                <a:ea typeface="Microsoft YaHei"/>
              </a:rPr>
              <a:t>常见问题：</a:t>
            </a:r>
            <a:endParaRPr lang="zh-TW" sz="2600" b="1">
              <a:latin typeface="Microsoft YaHei"/>
              <a:ea typeface="Microsoft YaHei"/>
            </a:endParaRPr>
          </a:p>
          <a:p>
            <a:pPr indent="787400">
              <a:lnSpc>
                <a:spcPts val="3215"/>
              </a:lnSpc>
            </a:pPr>
            <a:r>
              <a:rPr lang="zh-TW" sz="2600" b="1">
                <a:latin typeface="Microsoft YaHei"/>
                <a:ea typeface="Microsoft YaHei"/>
              </a:rPr>
              <a:t>一是过于宏观</a:t>
            </a:r>
            <a:r>
              <a:rPr lang="zh-TW" sz="2600">
                <a:latin typeface="Microsoft YaHei"/>
                <a:ea typeface="Microsoft YaHei"/>
              </a:rPr>
              <a:t>，与项目的相关性不足，如设置为 〃提高经济社会发展保障水平”,显然一项资金无法单 独起到这样的综合性作用。 _</a:t>
            </a:r>
            <a:endParaRPr lang="zh-TW" sz="2600">
              <a:latin typeface="Microsoft YaHei"/>
              <a:ea typeface="Microsoft YaHei"/>
            </a:endParaRPr>
          </a:p>
          <a:p>
            <a:pPr indent="787400">
              <a:lnSpc>
                <a:spcPts val="3215"/>
              </a:lnSpc>
            </a:pPr>
            <a:r>
              <a:rPr lang="zh-TW" sz="2600" b="1">
                <a:latin typeface="Microsoft YaHei"/>
                <a:ea typeface="Microsoft YaHei"/>
              </a:rPr>
              <a:t>二是过于片面</a:t>
            </a:r>
            <a:r>
              <a:rPr lang="zh-TW" sz="2600">
                <a:latin typeface="Microsoft YaHei"/>
                <a:ea typeface="Microsoft YaHei"/>
              </a:rPr>
              <a:t>，只反映了项目效果的相对次要方面, 不能反映项目的核心作用，如某办事大厅建设项目的社 会效益指标只设置了 〃带动就业人数”，应选择最能体 现项目核心效果的指标作为绩效指标。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5193792"/>
            <a:ext cx="691896" cy="1655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47800" y="332232"/>
          <a:ext cx="8887968" cy="1691640"/>
        </p:xfrm>
        <a:graphic>
          <a:graphicData uri="http://schemas.openxmlformats.org/drawingml/2006/table">
            <a:tbl>
              <a:tblPr/>
              <a:tblGrid>
                <a:gridCol w="2362200"/>
                <a:gridCol w="2359152"/>
                <a:gridCol w="2356104"/>
                <a:gridCol w="1810512"/>
              </a:tblGrid>
              <a:tr h="460248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—级指标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</a:tr>
              <a:tr h="408432"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效益指标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生态效益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084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1452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856232" y="2350008"/>
            <a:ext cx="8162544" cy="15880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240"/>
              </a:lnSpc>
            </a:pPr>
            <a:r>
              <a:rPr lang="zh-TW" sz="2600" b="1">
                <a:latin typeface="Microsoft YaHei"/>
                <a:ea typeface="Microsoft YaHei"/>
              </a:rPr>
              <a:t>含义:</a:t>
            </a:r>
            <a:r>
              <a:rPr lang="zh-TW" sz="2600">
                <a:latin typeface="Microsoft YaHei"/>
                <a:ea typeface="Microsoft YaHei"/>
              </a:rPr>
              <a:t>生态效益指标：是对项目活动环境后果的衡量， 可以从植被覆盖、水土流失、三废治理、节能减排、生 态平衡等方面进行具体描述。如"水电能源节约率"、</a:t>
            </a:r>
            <a:endParaRPr lang="zh-TW" sz="2600">
              <a:latin typeface="Microsoft YaHei"/>
              <a:ea typeface="Microsoft YaHei"/>
            </a:endParaRPr>
          </a:p>
          <a:p>
            <a:pPr indent="419100">
              <a:lnSpc>
                <a:spcPts val="3240"/>
              </a:lnSpc>
            </a:pPr>
            <a:r>
              <a:rPr lang="zh-CN" sz="2600">
                <a:latin typeface="Microsoft YaHei"/>
                <a:ea typeface="Microsoft YaHei"/>
              </a:rPr>
              <a:t>“空气</a:t>
            </a:r>
            <a:r>
              <a:rPr lang="zh-TW" sz="2600">
                <a:latin typeface="Microsoft YaHei"/>
                <a:ea typeface="Microsoft YaHei"/>
              </a:rPr>
              <a:t>质量优良率”等；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56232" y="4379976"/>
            <a:ext cx="8247888" cy="11856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419100">
              <a:lnSpc>
                <a:spcPts val="3215"/>
              </a:lnSpc>
            </a:pPr>
            <a:r>
              <a:rPr lang="zh-TW" sz="2600" b="1">
                <a:latin typeface="Microsoft YaHei"/>
                <a:ea typeface="Microsoft YaHei"/>
              </a:rPr>
              <a:t>举例说明：</a:t>
            </a:r>
            <a:r>
              <a:rPr lang="zh-TW" sz="2600">
                <a:latin typeface="Microsoft YaHei"/>
                <a:ea typeface="Microsoft YaHei"/>
              </a:rPr>
              <a:t>三级指标可设置为〃水电能源节约率”、</a:t>
            </a:r>
            <a:endParaRPr lang="zh-TW" sz="2600">
              <a:latin typeface="Microsoft YaHei"/>
              <a:ea typeface="Microsoft YaHei"/>
            </a:endParaRPr>
          </a:p>
          <a:p>
            <a:pPr indent="0">
              <a:lnSpc>
                <a:spcPts val="3215"/>
              </a:lnSpc>
            </a:pPr>
            <a:r>
              <a:rPr lang="zh-TW" sz="2600">
                <a:latin typeface="Microsoft YaHei"/>
                <a:ea typeface="Microsoft YaHei"/>
              </a:rPr>
              <a:t>〃空气质量优良率”等。指标值根据三级指标设置，优 先定量表示,如不能定量表示,应尽量提高可衡量性。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8552"/>
            <a:ext cx="1094232" cy="1679448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47800" y="332232"/>
          <a:ext cx="8887968" cy="1691640"/>
        </p:xfrm>
        <a:graphic>
          <a:graphicData uri="http://schemas.openxmlformats.org/drawingml/2006/table">
            <a:tbl>
              <a:tblPr/>
              <a:tblGrid>
                <a:gridCol w="2362200"/>
                <a:gridCol w="2359152"/>
                <a:gridCol w="2356104"/>
                <a:gridCol w="1810512"/>
              </a:tblGrid>
              <a:tr h="460248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—级指标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</a:tr>
              <a:tr h="408432"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效益指标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可持续性效益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084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1452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856232" y="2346960"/>
            <a:ext cx="8247888" cy="777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310"/>
              </a:lnSpc>
            </a:pPr>
            <a:r>
              <a:rPr lang="zh-TW" sz="2600" b="1">
                <a:latin typeface="Microsoft YaHei"/>
                <a:ea typeface="Microsoft YaHei"/>
              </a:rPr>
              <a:t>含义:</a:t>
            </a:r>
            <a:r>
              <a:rPr lang="zh-TW" sz="2600">
                <a:latin typeface="Microsoft YaHei"/>
                <a:ea typeface="Microsoft YaHei"/>
              </a:rPr>
              <a:t>是项目实施对社会经济和资源环境的持续影响程 度等。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56232" y="3566160"/>
            <a:ext cx="8311896" cy="2404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3190"/>
              </a:lnSpc>
            </a:pPr>
            <a:r>
              <a:rPr lang="zh-TW" sz="2600" b="1">
                <a:latin typeface="Microsoft YaHei"/>
                <a:ea typeface="Microsoft YaHei"/>
              </a:rPr>
              <a:t>举例说明：</a:t>
            </a:r>
            <a:r>
              <a:rPr lang="zh-TW" sz="2600">
                <a:latin typeface="Microsoft YaHei"/>
                <a:ea typeface="Microsoft YaHei"/>
              </a:rPr>
              <a:t>如果是建设类项目，三级指标可设置为〃项 目持续发挥作用的期限”，指标值一般定量表示，如</a:t>
            </a:r>
            <a:endParaRPr lang="zh-TW" sz="2600">
              <a:latin typeface="Microsoft YaHei"/>
              <a:ea typeface="Microsoft YaHei"/>
            </a:endParaRPr>
          </a:p>
          <a:p>
            <a:pPr indent="0" algn="just">
              <a:lnSpc>
                <a:spcPts val="3190"/>
              </a:lnSpc>
            </a:pPr>
            <a:r>
              <a:rPr lang="zh-TW" sz="2600">
                <a:latin typeface="Microsoft YaHei"/>
                <a:ea typeface="Microsoft YaHei"/>
              </a:rPr>
              <a:t>“</a:t>
            </a:r>
            <a:r>
              <a:rPr lang="zh-TW" sz="2700">
                <a:latin typeface="Arial" panose="020B0604020202090204"/>
                <a:ea typeface="Arial" panose="020B0604020202090204"/>
              </a:rPr>
              <a:t>10</a:t>
            </a:r>
            <a:r>
              <a:rPr lang="zh-CN" sz="2600">
                <a:latin typeface="Microsoft YaHei"/>
                <a:ea typeface="Microsoft YaHei"/>
              </a:rPr>
              <a:t>年"</a:t>
            </a:r>
            <a:r>
              <a:rPr lang="zh-TW" sz="2600">
                <a:latin typeface="Microsoft YaHei"/>
                <a:ea typeface="Microsoft YaHei"/>
              </a:rPr>
              <a:t>。其他项目可以从〃促进事业长效发展”角度 考虑，如“引导建立研发预算制度企业数”、</a:t>
            </a:r>
            <a:r>
              <a:rPr lang="zh-CN" sz="2600">
                <a:latin typeface="Microsoft YaHei"/>
                <a:ea typeface="Microsoft YaHei"/>
              </a:rPr>
              <a:t>“信</a:t>
            </a:r>
            <a:r>
              <a:rPr lang="zh-TW" sz="2600">
                <a:latin typeface="Microsoft YaHei"/>
                <a:ea typeface="Microsoft YaHei"/>
              </a:rPr>
              <a:t>息化 保障</a:t>
            </a:r>
            <a:r>
              <a:rPr lang="zh-TW" sz="2700">
                <a:latin typeface="Arial" panose="020B0604020202090204"/>
                <a:ea typeface="Arial" panose="020B0604020202090204"/>
              </a:rPr>
              <a:t>/</a:t>
            </a:r>
            <a:r>
              <a:rPr lang="zh-TW" sz="2600">
                <a:latin typeface="Microsoft YaHei"/>
                <a:ea typeface="Microsoft YaHei"/>
              </a:rPr>
              <a:t>公示公开机制健全性”等，指标值可以结合项目情 况定量或定性表示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47800" y="332232"/>
          <a:ext cx="8887968" cy="1691640"/>
        </p:xfrm>
        <a:graphic>
          <a:graphicData uri="http://schemas.openxmlformats.org/drawingml/2006/table">
            <a:tbl>
              <a:tblPr/>
              <a:tblGrid>
                <a:gridCol w="2362200"/>
                <a:gridCol w="2359152"/>
                <a:gridCol w="2356104"/>
                <a:gridCol w="1810512"/>
              </a:tblGrid>
              <a:tr h="460248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—级指标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2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</a:tr>
              <a:tr h="408432">
                <a:tc row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2300">
                          <a:latin typeface="MingLiU"/>
                          <a:ea typeface="MingLiU"/>
                        </a:rPr>
                        <a:t>满意度指标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810"/>
                        </a:lnSpc>
                      </a:pPr>
                      <a:r>
                        <a:rPr lang="zh-TW" sz="2300">
                          <a:latin typeface="MingLiU"/>
                          <a:ea typeface="MingLiU"/>
                        </a:rPr>
                        <a:t>服务对象满意度 指标</a:t>
                      </a:r>
                      <a:endParaRPr lang="zh-TW" sz="23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0843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  <a:tr h="414528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0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853184" y="2350008"/>
            <a:ext cx="8464296" cy="40233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215"/>
              </a:lnSpc>
            </a:pPr>
            <a:r>
              <a:rPr lang="zh-TW" sz="2600" b="1">
                <a:latin typeface="Microsoft YaHei"/>
                <a:ea typeface="Microsoft YaHei"/>
              </a:rPr>
              <a:t>含义:</a:t>
            </a:r>
            <a:r>
              <a:rPr lang="zh-TW" sz="2600">
                <a:latin typeface="Microsoft YaHei"/>
                <a:ea typeface="Microsoft YaHei"/>
              </a:rPr>
              <a:t>属于预期效果的内容，反映服务对象或政策项目 受益人对相关产出及其影响的认可程度，根据实际细化 为具体指标。如果无法直接调查满意度，可以采用投诉 率等指标。</a:t>
            </a:r>
            <a:endParaRPr lang="zh-TW" sz="2600">
              <a:latin typeface="Microsoft YaHei"/>
              <a:ea typeface="Microsoft YaHei"/>
            </a:endParaRPr>
          </a:p>
          <a:p>
            <a:pPr indent="0" algn="just">
              <a:lnSpc>
                <a:spcPts val="3215"/>
              </a:lnSpc>
            </a:pPr>
            <a:r>
              <a:rPr lang="zh-TW" sz="2600" b="1">
                <a:latin typeface="Microsoft YaHei"/>
                <a:ea typeface="Microsoft YaHei"/>
              </a:rPr>
              <a:t>举例说明：</a:t>
            </a:r>
            <a:r>
              <a:rPr lang="zh-TW" sz="2600">
                <a:latin typeface="Microsoft YaHei"/>
                <a:ea typeface="Microsoft YaHei"/>
              </a:rPr>
              <a:t>三级指标可设置为〃受训学员满意度”、 群体对</a:t>
            </a:r>
            <a:r>
              <a:rPr lang="en-US" sz="2700">
                <a:latin typeface="Arial" panose="020B0604020202090204"/>
              </a:rPr>
              <a:t>**</a:t>
            </a:r>
            <a:r>
              <a:rPr lang="zh-TW" sz="2600">
                <a:latin typeface="Microsoft YaHei"/>
                <a:ea typeface="Microsoft YaHei"/>
              </a:rPr>
              <a:t>工作的满意度”，或者用〃投诉率</a:t>
            </a:r>
            <a:r>
              <a:rPr lang="zh-TW" sz="2700">
                <a:latin typeface="Arial" panose="020B0604020202090204"/>
                <a:ea typeface="Arial" panose="020B0604020202090204"/>
              </a:rPr>
              <a:t>/</a:t>
            </a:r>
            <a:r>
              <a:rPr lang="zh-TW" sz="2600">
                <a:latin typeface="Microsoft YaHei"/>
                <a:ea typeface="Microsoft YaHei"/>
              </a:rPr>
              <a:t>投诉次数” 等。指标值应以定量表示，如</a:t>
            </a:r>
            <a:r>
              <a:rPr lang="en-US" sz="2600">
                <a:latin typeface="Microsoft YaHei"/>
              </a:rPr>
              <a:t>“</a:t>
            </a:r>
            <a:r>
              <a:rPr lang="en-US" sz="2700">
                <a:latin typeface="Arial" panose="020B0604020202090204"/>
              </a:rPr>
              <a:t>&gt;*%</a:t>
            </a:r>
            <a:r>
              <a:rPr lang="en-US" sz="2600" baseline="30000">
                <a:latin typeface="Microsoft YaHei"/>
              </a:rPr>
              <a:t>H</a:t>
            </a:r>
            <a:r>
              <a:rPr lang="zh-TW" sz="2600">
                <a:latin typeface="Microsoft YaHei"/>
                <a:ea typeface="Microsoft YaHei"/>
              </a:rPr>
              <a:t>，不要用</a:t>
            </a:r>
            <a:r>
              <a:rPr lang="zh-CN" sz="2700">
                <a:latin typeface="Arial" panose="020B0604020202090204"/>
                <a:ea typeface="Arial" panose="020B0604020202090204"/>
              </a:rPr>
              <a:t>“</a:t>
            </a:r>
            <a:r>
              <a:rPr lang="zh-CN" sz="2600">
                <a:latin typeface="Microsoft YaHei"/>
                <a:ea typeface="Microsoft YaHei"/>
              </a:rPr>
              <a:t>满</a:t>
            </a:r>
            <a:r>
              <a:rPr lang="zh-TW" sz="2600">
                <a:latin typeface="Microsoft YaHei"/>
                <a:ea typeface="Microsoft YaHei"/>
              </a:rPr>
              <a:t>意</a:t>
            </a:r>
            <a:r>
              <a:rPr lang="zh-TW" sz="2700">
                <a:latin typeface="Arial" panose="020B0604020202090204"/>
                <a:ea typeface="Arial" panose="020B0604020202090204"/>
              </a:rPr>
              <a:t>” </a:t>
            </a:r>
            <a:r>
              <a:rPr lang="zh-TW" sz="2600">
                <a:latin typeface="Microsoft YaHei"/>
                <a:ea typeface="Microsoft YaHei"/>
              </a:rPr>
              <a:t>这种定性指标。需要说明的是，应在三级指标中明确受 益人群具体名称，避免空泛地表述为〃相关方</a:t>
            </a:r>
            <a:r>
              <a:rPr lang="zh-TW" sz="2700">
                <a:latin typeface="Arial" panose="020B0604020202090204"/>
                <a:ea typeface="Arial" panose="020B0604020202090204"/>
              </a:rPr>
              <a:t>/</a:t>
            </a:r>
            <a:r>
              <a:rPr lang="zh-TW" sz="2600">
                <a:latin typeface="Microsoft YaHei"/>
                <a:ea typeface="Microsoft YaHei"/>
              </a:rPr>
              <a:t>群众满意 度”。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60576" y="621792"/>
            <a:ext cx="9186672" cy="36210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spcAft>
                <a:spcPts val="1890"/>
              </a:spcAft>
            </a:pPr>
            <a:r>
              <a:rPr lang="zh-TW" sz="2600" b="1">
                <a:latin typeface="Microsoft YaHei"/>
                <a:ea typeface="Microsoft YaHei"/>
              </a:rPr>
              <a:t>特别注意：</a:t>
            </a:r>
            <a:endParaRPr lang="zh-TW" sz="2600" b="1">
              <a:latin typeface="Microsoft YaHei"/>
              <a:ea typeface="Microsoft YaHei"/>
            </a:endParaRPr>
          </a:p>
          <a:p>
            <a:pPr indent="0" algn="just">
              <a:lnSpc>
                <a:spcPts val="3170"/>
              </a:lnSpc>
              <a:spcAft>
                <a:spcPts val="1890"/>
              </a:spcAft>
            </a:pPr>
            <a:r>
              <a:rPr lang="zh-TW" sz="2600">
                <a:latin typeface="Microsoft YaHei"/>
                <a:ea typeface="Microsoft YaHei"/>
              </a:rPr>
              <a:t>产出指标中，数量、质量、时效、成本指标一般不能缺，都要 填写相应的指标和指标值。</a:t>
            </a:r>
            <a:endParaRPr lang="zh-TW" sz="2600">
              <a:latin typeface="Microsoft YaHei"/>
              <a:ea typeface="Microsoft YaHei"/>
            </a:endParaRPr>
          </a:p>
          <a:p>
            <a:pPr indent="0" algn="just">
              <a:lnSpc>
                <a:spcPts val="3205"/>
              </a:lnSpc>
            </a:pPr>
            <a:r>
              <a:rPr lang="zh-TW" sz="2600">
                <a:latin typeface="Microsoft YaHei"/>
                <a:ea typeface="Microsoft YaHei"/>
              </a:rPr>
              <a:t>效益指标中，如不涉及可以不填写或者删除，例如很多项目不 涉及经济、生态指标，但是社会效益指标一般都要填写。而且 效益指标至少有一项，不然后期自评无法得分。</a:t>
            </a:r>
            <a:endParaRPr lang="zh-TW" sz="2600">
              <a:latin typeface="Microsoft YaHei"/>
              <a:ea typeface="Microsoft YaHei"/>
            </a:endParaRPr>
          </a:p>
          <a:p>
            <a:pPr indent="0" algn="just">
              <a:lnSpc>
                <a:spcPts val="3205"/>
              </a:lnSpc>
            </a:pPr>
            <a:r>
              <a:rPr lang="zh-TW" sz="2600">
                <a:latin typeface="Microsoft YaHei"/>
                <a:ea typeface="Microsoft YaHei"/>
              </a:rPr>
              <a:t>不涉及的效益指标也不要乱写，不然自评仍然得不到分。</a:t>
            </a:r>
            <a:endParaRPr lang="zh-TW" sz="26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09344" y="4687824"/>
            <a:ext cx="4840224" cy="3688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2600">
                <a:latin typeface="Microsoft YaHei"/>
                <a:ea typeface="Microsoft YaHei"/>
              </a:rPr>
              <a:t>目标被批复后，原则上不得更改。</a:t>
            </a:r>
            <a:endParaRPr lang="zh-TW" sz="26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5193792"/>
            <a:ext cx="691896" cy="16550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649224"/>
            <a:ext cx="7690104" cy="3660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1750"/>
              </a:spcAft>
            </a:pPr>
            <a:r>
              <a:rPr lang="zh-CN" sz="3100">
                <a:solidFill>
                  <a:srgbClr val="BE7A2F"/>
                </a:solidFill>
                <a:latin typeface="MingLiU"/>
                <a:ea typeface="MingLiU"/>
              </a:rPr>
              <a:t>\  </a:t>
            </a:r>
            <a:r>
              <a:rPr lang="zh-TW" sz="3100">
                <a:latin typeface="MingLiU"/>
                <a:ea typeface="MingLiU"/>
              </a:rPr>
              <a:t>指标设置</a:t>
            </a:r>
            <a:r>
              <a:rPr lang="zh-CN" sz="3500" b="1">
                <a:latin typeface="Times New Roman" panose="02020503050405090304"/>
                <a:ea typeface="Times New Roman" panose="02020503050405090304"/>
              </a:rPr>
              <a:t>5</a:t>
            </a:r>
            <a:r>
              <a:rPr lang="zh-TW" sz="3100">
                <a:latin typeface="MingLiU"/>
                <a:ea typeface="MingLiU"/>
              </a:rPr>
              <a:t>大原则:</a:t>
            </a:r>
            <a:endParaRPr lang="zh-TW" sz="3100">
              <a:latin typeface="MingLiU"/>
              <a:ea typeface="MingLiU"/>
            </a:endParaRPr>
          </a:p>
          <a:p>
            <a:pPr marL="1564005" indent="0"/>
            <a:r>
              <a:rPr lang="zh-TW" sz="3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TW" sz="3100">
                <a:latin typeface="MingLiU"/>
                <a:ea typeface="MingLiU"/>
              </a:rPr>
              <a:t>能定量就不定性；</a:t>
            </a:r>
            <a:endParaRPr lang="zh-TW" sz="3100">
              <a:latin typeface="MingLiU"/>
              <a:ea typeface="MingLiU"/>
            </a:endParaRPr>
          </a:p>
          <a:p>
            <a:pPr marL="1564005" indent="0"/>
            <a:r>
              <a:rPr lang="zh-TW" sz="3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TW" sz="3100">
                <a:latin typeface="MingLiU"/>
                <a:ea typeface="MingLiU"/>
              </a:rPr>
              <a:t>:指标要清晰明确；</a:t>
            </a:r>
            <a:endParaRPr lang="zh-TW" sz="3100">
              <a:latin typeface="MingLiU"/>
              <a:ea typeface="MingLiU"/>
            </a:endParaRPr>
          </a:p>
          <a:p>
            <a:pPr marL="1564005" indent="0"/>
            <a:r>
              <a:rPr lang="zh-TW" sz="3500" b="1">
                <a:latin typeface="Times New Roman" panose="02020503050405090304"/>
                <a:ea typeface="Times New Roman" panose="02020503050405090304"/>
              </a:rPr>
              <a:t>3</a:t>
            </a:r>
            <a:r>
              <a:rPr lang="zh-TW" sz="3100">
                <a:latin typeface="MingLiU"/>
                <a:ea typeface="MingLiU"/>
              </a:rPr>
              <a:t>：指标要和资金的用途相关；</a:t>
            </a:r>
            <a:endParaRPr lang="zh-TW" sz="3100">
              <a:latin typeface="MingLiU"/>
              <a:ea typeface="MingLiU"/>
            </a:endParaRPr>
          </a:p>
          <a:p>
            <a:pPr marL="1564005" indent="0"/>
            <a:r>
              <a:rPr lang="zh-TW" sz="3500" b="1">
                <a:latin typeface="Times New Roman" panose="02020503050405090304"/>
                <a:ea typeface="Times New Roman" panose="02020503050405090304"/>
              </a:rPr>
              <a:t>4</a:t>
            </a:r>
            <a:r>
              <a:rPr lang="zh-TW" sz="3100">
                <a:latin typeface="MingLiU"/>
                <a:ea typeface="MingLiU"/>
              </a:rPr>
              <a:t>:指标的测量要可行且经济合理;</a:t>
            </a:r>
            <a:endParaRPr lang="zh-TW" sz="3100">
              <a:latin typeface="MingLiU"/>
              <a:ea typeface="MingLiU"/>
            </a:endParaRPr>
          </a:p>
          <a:p>
            <a:pPr marL="1564005" indent="0"/>
            <a:r>
              <a:rPr lang="zh-TW" sz="3500" b="1">
                <a:latin typeface="Times New Roman" panose="02020503050405090304"/>
                <a:ea typeface="Times New Roman" panose="02020503050405090304"/>
              </a:rPr>
              <a:t>5</a:t>
            </a:r>
            <a:r>
              <a:rPr lang="zh-TW" sz="3100">
                <a:latin typeface="MingLiU"/>
                <a:ea typeface="MingLiU"/>
              </a:rPr>
              <a:t>：指标描述要充分、全面。</a:t>
            </a:r>
            <a:endParaRPr lang="zh-TW" sz="3100">
              <a:latin typeface="MingLiU"/>
              <a:ea typeface="MingLiU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00200" y="4852416"/>
            <a:ext cx="9147048" cy="18409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3840"/>
              </a:lnSpc>
              <a:spcAft>
                <a:spcPts val="3080"/>
              </a:spcAft>
            </a:pPr>
            <a:r>
              <a:rPr lang="en-US" sz="3500" b="1">
                <a:latin typeface="Times New Roman" panose="02020503050405090304"/>
              </a:rPr>
              <a:t>*</a:t>
            </a:r>
            <a:r>
              <a:rPr lang="zh-TW" sz="3100">
                <a:latin typeface="MingLiU"/>
                <a:ea typeface="MingLiU"/>
              </a:rPr>
              <a:t>指标设置完成后，要回头看一下指标是否合适，是 否能够评价。</a:t>
            </a:r>
            <a:endParaRPr lang="zh-TW" sz="1100" b="1">
              <a:solidFill>
                <a:srgbClr val="ED7D31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55776" y="402336"/>
            <a:ext cx="7098792" cy="502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3700">
                <a:latin typeface="Microsoft YaHei"/>
                <a:ea typeface="Microsoft YaHei"/>
              </a:rPr>
              <a:t>四、完</a:t>
            </a:r>
            <a:r>
              <a:rPr lang="zh-TW" sz="3700">
                <a:solidFill>
                  <a:srgbClr val="960506"/>
                </a:solidFill>
                <a:latin typeface="Microsoft YaHei"/>
                <a:ea typeface="Microsoft YaHei"/>
              </a:rPr>
              <a:t>善全覆</a:t>
            </a:r>
            <a:r>
              <a:rPr lang="zh-TW" sz="3700">
                <a:solidFill>
                  <a:srgbClr val="490303"/>
                </a:solidFill>
                <a:latin typeface="Microsoft YaHei"/>
                <a:ea typeface="Microsoft YaHei"/>
              </a:rPr>
              <a:t>盖预算</a:t>
            </a:r>
            <a:r>
              <a:rPr lang="zh-TW" sz="3700">
                <a:latin typeface="Microsoft YaHei"/>
                <a:ea typeface="Microsoft YaHei"/>
              </a:rPr>
              <a:t>绩效管理体系</a:t>
            </a:r>
            <a:endParaRPr lang="zh-TW" sz="37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8304" y="1447800"/>
            <a:ext cx="2398776" cy="841248"/>
          </a:xfrm>
          <a:prstGeom prst="rect">
            <a:avLst/>
          </a:prstGeom>
          <a:solidFill>
            <a:srgbClr val="5A9BD5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6300">
                <a:solidFill>
                  <a:srgbClr val="FFFFFF"/>
                </a:solidFill>
                <a:latin typeface="MingLiU"/>
                <a:ea typeface="MingLiU"/>
              </a:rPr>
              <a:t>全覆盖</a:t>
            </a:r>
            <a:endParaRPr lang="zh-TW" sz="6300">
              <a:solidFill>
                <a:srgbClr val="FFFFFF"/>
              </a:solidFill>
              <a:latin typeface="MingLiU"/>
              <a:ea typeface="MingLiU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52104" y="3236976"/>
            <a:ext cx="1972056" cy="2276856"/>
          </a:xfrm>
          <a:prstGeom prst="rect">
            <a:avLst/>
          </a:prstGeom>
          <a:solidFill>
            <a:srgbClr val="5A9BD5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4640"/>
              </a:lnSpc>
            </a:pPr>
            <a:r>
              <a:rPr lang="zh-TW" sz="3700">
                <a:solidFill>
                  <a:srgbClr val="FFFFFF"/>
                </a:solidFill>
                <a:latin typeface="Microsoft YaHei"/>
                <a:ea typeface="Microsoft YaHei"/>
              </a:rPr>
              <a:t>建立社会 保险基金 预算绩效 管理体系</a:t>
            </a:r>
            <a:endParaRPr lang="zh-TW" sz="370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2664" y="3236976"/>
            <a:ext cx="1969008" cy="2273808"/>
          </a:xfrm>
          <a:prstGeom prst="rect">
            <a:avLst/>
          </a:prstGeom>
          <a:solidFill>
            <a:srgbClr val="5A9BD5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4575"/>
              </a:lnSpc>
            </a:pPr>
            <a:r>
              <a:rPr lang="zh-TW" sz="3700">
                <a:solidFill>
                  <a:srgbClr val="FFFFFF"/>
                </a:solidFill>
                <a:latin typeface="Microsoft YaHei"/>
                <a:ea typeface="Microsoft YaHei"/>
              </a:rPr>
              <a:t>建立一般 公共预算 绩效管理 体系</a:t>
            </a:r>
            <a:endParaRPr lang="zh-TW" sz="370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19144" y="3236976"/>
            <a:ext cx="1969008" cy="2273808"/>
          </a:xfrm>
          <a:prstGeom prst="rect">
            <a:avLst/>
          </a:prstGeom>
          <a:solidFill>
            <a:srgbClr val="5A9BD5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4575"/>
              </a:lnSpc>
            </a:pPr>
            <a:r>
              <a:rPr lang="zh-TW" sz="3700">
                <a:solidFill>
                  <a:srgbClr val="FFFFFF"/>
                </a:solidFill>
                <a:latin typeface="Microsoft YaHei"/>
                <a:ea typeface="Microsoft YaHei"/>
              </a:rPr>
              <a:t>建立政府 性基金预 算绩效管 理体系</a:t>
            </a:r>
            <a:endParaRPr lang="zh-TW" sz="370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35624" y="3240024"/>
            <a:ext cx="1972056" cy="2273808"/>
          </a:xfrm>
          <a:prstGeom prst="rect">
            <a:avLst/>
          </a:prstGeom>
          <a:solidFill>
            <a:srgbClr val="5A9BD5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4570"/>
              </a:lnSpc>
            </a:pPr>
            <a:r>
              <a:rPr lang="zh-TW" sz="3700">
                <a:solidFill>
                  <a:srgbClr val="FFFFFF"/>
                </a:solidFill>
                <a:latin typeface="Microsoft YaHei"/>
                <a:ea typeface="Microsoft YaHei"/>
              </a:rPr>
              <a:t>建立国有 资本经营 预算绩效 管理体系</a:t>
            </a:r>
            <a:endParaRPr lang="zh-TW" sz="370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801368" y="734568"/>
            <a:ext cx="6196584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>
              <a:spcBef>
                <a:spcPts val="5040"/>
              </a:spcBef>
            </a:pPr>
            <a:r>
              <a:rPr lang="zh-TW" sz="2400">
                <a:latin typeface="Microsoft YaHei"/>
                <a:ea typeface="Microsoft YaHei"/>
              </a:rPr>
              <a:t>如何引导业务科室人员，把绩效目标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“</a:t>
            </a:r>
            <a:r>
              <a:rPr lang="zh-TW" sz="2400">
                <a:latin typeface="Microsoft YaHei"/>
                <a:ea typeface="Microsoft YaHei"/>
              </a:rPr>
              <a:t>问咄来: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01368" y="1466088"/>
            <a:ext cx="8909304" cy="43586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你们</a:t>
            </a:r>
            <a:r>
              <a:rPr lang="zh-TW" sz="2400">
                <a:latin typeface="Microsoft YaHei"/>
                <a:ea typeface="Microsoft YaHei"/>
              </a:rPr>
              <a:t>是哪个单位的，你们科室主要职责是什么？ 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一了解大概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2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拟申</a:t>
            </a:r>
            <a:r>
              <a:rPr lang="zh-TW" sz="2400">
                <a:latin typeface="Microsoft YaHei"/>
                <a:ea typeface="Microsoft YaHei"/>
              </a:rPr>
              <a:t>请了多少钱？这个钱是怎么算出来的？ </a:t>
            </a:r>
            <a:r>
              <a:rPr lang="zh-CN" sz="2400">
                <a:solidFill>
                  <a:srgbClr val="FF0000"/>
                </a:solidFill>
                <a:latin typeface="Microsoft YaHei"/>
                <a:ea typeface="Microsoft YaHei"/>
              </a:rPr>
              <a:t>一预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算金额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0"/>
            <a:r>
              <a:rPr lang="en-US" sz="2500" b="1">
                <a:latin typeface="Times New Roman" panose="02020503050405090304"/>
              </a:rPr>
              <a:t>3. </a:t>
            </a:r>
            <a:r>
              <a:rPr lang="zh-TW" sz="2400">
                <a:latin typeface="Microsoft YaHei"/>
                <a:ea typeface="Microsoft YaHei"/>
              </a:rPr>
              <a:t>这个钱用来干什么了？产出是什么？达到什么目的？ </a:t>
            </a:r>
            <a:r>
              <a:rPr lang="zh-TW" sz="2500" b="1">
                <a:solidFill>
                  <a:srgbClr val="FF0000"/>
                </a:solidFill>
                <a:latin typeface="Times New Roman" panose="02020503050405090304"/>
                <a:ea typeface="Times New Roman" panose="02020503050405090304"/>
              </a:rPr>
              <a:t>••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年度目标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0"/>
            <a:r>
              <a:rPr lang="en-US" sz="2500" b="1">
                <a:latin typeface="Times New Roman" panose="02020503050405090304"/>
              </a:rPr>
              <a:t>4. </a:t>
            </a:r>
            <a:r>
              <a:rPr lang="zh-TW" sz="2400">
                <a:latin typeface="Microsoft YaHei"/>
                <a:ea typeface="Microsoft YaHei"/>
              </a:rPr>
              <a:t>这个产出怎么去描述他的数量？几次？几个？ </a:t>
            </a:r>
            <a:r>
              <a:rPr lang="zh-CN" sz="2400">
                <a:solidFill>
                  <a:srgbClr val="FF0000"/>
                </a:solidFill>
                <a:latin typeface="Microsoft YaHei"/>
                <a:ea typeface="Microsoft YaHei"/>
              </a:rPr>
              <a:t>•-数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量指标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0"/>
            <a:r>
              <a:rPr lang="en-US" sz="2500" b="1">
                <a:latin typeface="Times New Roman" panose="02020503050405090304"/>
              </a:rPr>
              <a:t>5. </a:t>
            </a:r>
            <a:r>
              <a:rPr lang="zh-TW" sz="2400">
                <a:latin typeface="Microsoft YaHei"/>
                <a:ea typeface="Microsoft YaHei"/>
              </a:rPr>
              <a:t>这个事做到什么标准才算是好？有没有要求、标准？ </a:t>
            </a:r>
            <a:r>
              <a:rPr lang="zh-CN" sz="2400">
                <a:solidFill>
                  <a:srgbClr val="FF0000"/>
                </a:solidFill>
                <a:latin typeface="Microsoft YaHei"/>
                <a:ea typeface="Microsoft YaHei"/>
              </a:rPr>
              <a:t>一质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量指标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6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 </a:t>
            </a:r>
            <a:r>
              <a:rPr lang="zh-CN" sz="2400">
                <a:latin typeface="Microsoft YaHei"/>
                <a:ea typeface="Microsoft YaHei"/>
              </a:rPr>
              <a:t>什</a:t>
            </a:r>
            <a:r>
              <a:rPr lang="zh-TW" sz="2400">
                <a:latin typeface="Microsoft YaHei"/>
                <a:ea typeface="Microsoft YaHei"/>
              </a:rPr>
              <a:t>么时候干完？实施周期？ 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一时效指标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0"/>
            <a:r>
              <a:rPr lang="en-US" sz="2500" b="1">
                <a:latin typeface="Times New Roman" panose="02020503050405090304"/>
              </a:rPr>
              <a:t>7. </a:t>
            </a:r>
            <a:r>
              <a:rPr lang="zh-TW" sz="2400">
                <a:latin typeface="Microsoft YaHei"/>
                <a:ea typeface="Microsoft YaHei"/>
              </a:rPr>
              <a:t>成本多少？</a:t>
            </a:r>
            <a:r>
              <a:rPr lang="en-US" sz="2500" b="1">
                <a:solidFill>
                  <a:srgbClr val="FF0000"/>
                </a:solidFill>
                <a:latin typeface="Times New Roman" panose="02020503050405090304"/>
              </a:rPr>
              <a:t>---</a:t>
            </a:r>
            <a:r>
              <a:rPr lang="zh-TW" sz="2400">
                <a:solidFill>
                  <a:srgbClr val="FF0000"/>
                </a:solidFill>
                <a:latin typeface="Microsoft YaHei"/>
                <a:ea typeface="Microsoft YaHei"/>
              </a:rPr>
              <a:t>成本指标</a:t>
            </a:r>
            <a:endParaRPr lang="zh-TW" sz="2400">
              <a:solidFill>
                <a:srgbClr val="FF0000"/>
              </a:solidFill>
              <a:latin typeface="Microsoft YaHei"/>
              <a:ea typeface="Microsoft YaHei"/>
            </a:endParaRPr>
          </a:p>
          <a:p>
            <a:pPr indent="0"/>
            <a:r>
              <a:rPr lang="en-US" sz="2500" b="1">
                <a:latin typeface="Times New Roman" panose="02020503050405090304"/>
              </a:rPr>
              <a:t>8. </a:t>
            </a:r>
            <a:r>
              <a:rPr lang="zh-TW" sz="2400">
                <a:latin typeface="Microsoft YaHei"/>
                <a:ea typeface="Microsoft YaHei"/>
              </a:rPr>
              <a:t>此项工作完成后对经济有什么影响？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en-US" sz="2500" b="1">
                <a:latin typeface="Times New Roman" panose="02020503050405090304"/>
              </a:rPr>
              <a:t>9. </a:t>
            </a:r>
            <a:r>
              <a:rPr lang="zh-TW" sz="2400">
                <a:latin typeface="Microsoft YaHei"/>
                <a:ea typeface="Microsoft YaHei"/>
              </a:rPr>
              <a:t>此项工作完成后对社会有什么影响？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I</a:t>
            </a:r>
            <a:r>
              <a:rPr lang="zh-TW" sz="3200" b="1">
                <a:latin typeface="Microsoft YaHei"/>
                <a:ea typeface="Microsoft YaHei"/>
              </a:rPr>
              <a:t>。 ・</a:t>
            </a:r>
            <a:r>
              <a:rPr lang="zh-TW" sz="2400">
                <a:latin typeface="Microsoft YaHei"/>
                <a:ea typeface="Microsoft YaHei"/>
              </a:rPr>
              <a:t>此项工作完成后对环境有什么影响？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II</a:t>
            </a:r>
            <a:r>
              <a:rPr lang="en-US" sz="2500" b="1">
                <a:latin typeface="Times New Roman" panose="02020503050405090304"/>
              </a:rPr>
              <a:t>. </a:t>
            </a:r>
            <a:r>
              <a:rPr lang="zh-TW" sz="2400">
                <a:latin typeface="Microsoft YaHei"/>
                <a:ea typeface="Microsoft YaHei"/>
              </a:rPr>
              <a:t>此项工作完成后有没有持续性的影响？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TW" sz="2500" b="1">
                <a:latin typeface="Times New Roman" panose="02020503050405090304"/>
                <a:ea typeface="Times New Roman" panose="02020503050405090304"/>
              </a:rPr>
              <a:t>12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.</a:t>
            </a:r>
            <a:r>
              <a:rPr lang="zh-CN" sz="2400">
                <a:latin typeface="Microsoft YaHei"/>
                <a:ea typeface="Microsoft YaHei"/>
              </a:rPr>
              <a:t>受</a:t>
            </a:r>
            <a:r>
              <a:rPr lang="zh-TW" sz="2400">
                <a:latin typeface="Microsoft YaHei"/>
                <a:ea typeface="Microsoft YaHei"/>
              </a:rPr>
              <a:t>益人群是谁？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581912" y="176784"/>
          <a:ext cx="9028176" cy="6440424"/>
        </p:xfrm>
        <a:graphic>
          <a:graphicData uri="http://schemas.openxmlformats.org/drawingml/2006/table">
            <a:tbl>
              <a:tblPr/>
              <a:tblGrid>
                <a:gridCol w="832104"/>
                <a:gridCol w="822960"/>
                <a:gridCol w="826008"/>
                <a:gridCol w="1914144"/>
                <a:gridCol w="893064"/>
                <a:gridCol w="957072"/>
                <a:gridCol w="777240"/>
                <a:gridCol w="1173480"/>
                <a:gridCol w="832104"/>
              </a:tblGrid>
              <a:tr h="304800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项目名称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7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培训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69392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单位名称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Microsoft YaHei"/>
                          <a:ea typeface="Microsoft YaHei"/>
                        </a:rPr>
                        <a:t>河南昭兀绩效评价咨询有限公司</a:t>
                      </a:r>
                      <a:endParaRPr lang="zh-TW" sz="16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部门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技术部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</a:tr>
              <a:tr h="301752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项目资金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实施期资金总额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3937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年度资金总额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466344"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（万元）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其中：财政拨款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3937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其中：财政拨款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0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</a:tr>
              <a:tr h="466344">
                <a:tc gridSpan="2">
                  <a:txBody>
                    <a:bodyPr>
                      <a:spAutoFit/>
                    </a:bodyPr>
                    <a:p>
                      <a:endParaRPr sz="23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其他资金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3937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609600"/>
                      <a:r>
                        <a:rPr lang="zh-TW" sz="1400">
                          <a:latin typeface="Microsoft YaHei"/>
                          <a:ea typeface="Microsoft YaHei"/>
                        </a:rPr>
                        <a:t>其他资金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1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</a:tr>
              <a:tr h="301752">
                <a:tc row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绩效目标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实施期目标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年度目标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731520">
                <a:tc v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101600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:举办一场绩效管理实操培训，提升政府 部门的预算绩效管理水平。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101600">
                        <a:lnSpc>
                          <a:spcPts val="201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目标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：举办一场绩效管理实操培训，提 升政府部门的预算绩效管理水平。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545592">
                <a:tc rowSpan="6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500">
                          <a:latin typeface="MingLiU"/>
                          <a:ea typeface="MingLiU"/>
                        </a:rPr>
                        <a:t>绩效指标</a:t>
                      </a:r>
                      <a:endParaRPr lang="zh-TW" sz="15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4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一级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二级指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39700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二级指标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三级指标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指标值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329184">
                <a:tc vMerge="1">
                  <a:tcPr marL="0" marR="0" marT="0" marB="0"/>
                </a:tc>
                <a:tc rowSpan="5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产出指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数量指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举办培训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场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数量指标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举办培训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场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466344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培训时长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&gt;6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小时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培训时长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&gt;6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小时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88087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质量指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10"/>
                        </a:lnSpc>
                        <a:spcBef>
                          <a:spcPts val="35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通过培训后掌握绩效 管理全流程实操的人 数比例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&gt;50%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质量指标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>
                        <a:lnSpc>
                          <a:spcPts val="1920"/>
                        </a:lnSpc>
                        <a:spcBef>
                          <a:spcPts val="28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通过培训后掌握绩效 管理全流程实操的人 数比例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&gt;50%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  <a:tr h="545592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时效指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完成时间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10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月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28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日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时效指标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完成时间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10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月</a:t>
                      </a: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28</a:t>
                      </a:r>
                      <a:endParaRPr lang="zh-TW" sz="1600">
                        <a:latin typeface="Arial" panose="020B0604020202090204"/>
                        <a:ea typeface="Arial" panose="020B0604020202090204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日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</a:tr>
              <a:tr h="630936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成本指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spcAft>
                          <a:spcPts val="770"/>
                        </a:spcAft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项目总成本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marL="662305"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——----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spcAft>
                          <a:spcPts val="770"/>
                        </a:spcAft>
                      </a:pPr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&lt;1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万元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—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spcAft>
                          <a:spcPts val="840"/>
                        </a:spcAft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成本指标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 algn="ctr"/>
                      <a:r>
                        <a:rPr lang="zh-TW" sz="1400">
                          <a:latin typeface="Microsoft YaHei"/>
                          <a:ea typeface="Microsoft YaHei"/>
                        </a:rPr>
                        <a:t>—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项目总成本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Arial" panose="020B0604020202090204"/>
                          <a:ea typeface="Arial" panose="020B0604020202090204"/>
                        </a:rPr>
                        <a:t>&lt;1</a:t>
                      </a:r>
                      <a:r>
                        <a:rPr lang="zh-TW" sz="1400">
                          <a:latin typeface="Microsoft YaHei"/>
                          <a:ea typeface="Microsoft YaHei"/>
                        </a:rPr>
                        <a:t>万元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15240"/>
            <a:ext cx="582168" cy="15300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5196840"/>
            <a:ext cx="1069848" cy="166116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392680" y="859536"/>
          <a:ext cx="8202168" cy="4069080"/>
        </p:xfrm>
        <a:graphic>
          <a:graphicData uri="http://schemas.openxmlformats.org/drawingml/2006/table">
            <a:tbl>
              <a:tblPr/>
              <a:tblGrid>
                <a:gridCol w="829056"/>
                <a:gridCol w="826008"/>
                <a:gridCol w="1908048"/>
                <a:gridCol w="1331976"/>
                <a:gridCol w="822960"/>
                <a:gridCol w="1652016"/>
                <a:gridCol w="832104"/>
              </a:tblGrid>
              <a:tr h="618744">
                <a:tc row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效益指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65405" indent="0">
                        <a:lnSpc>
                          <a:spcPts val="1825"/>
                        </a:lnSpc>
                        <a:spcBef>
                          <a:spcPts val="35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经济效 益指标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/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/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65405" indent="0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经济效 益指标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/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/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1033272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65405" indent="0">
                        <a:lnSpc>
                          <a:spcPts val="177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社会效 益指标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1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提升政府部口预算绩 效管理水平，提升预 算资金使用效益。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大幅提升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65405" indent="0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社会效 益指标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188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提升政府部门预算 绩效管理水平，提 升预算资金使用效 益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大幅提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615696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65405" indent="0">
                        <a:lnSpc>
                          <a:spcPts val="1825"/>
                        </a:lnSpc>
                        <a:spcBef>
                          <a:spcPts val="350"/>
                        </a:spcBef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生态效 益指标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/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/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marL="65405" indent="0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生态效 益指标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/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/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801624"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可持续 影响指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945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持续提升政府部口绩 效管理能力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持续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8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可持续 影响指 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持续提升政府部门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  <a:p>
                      <a:pPr indent="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绩效管理能力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持续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</a:tr>
              <a:tr h="999744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7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满意度 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5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 象满意 度指标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400">
                          <a:latin typeface="Microsoft YaHei"/>
                          <a:ea typeface="Microsoft YaHei"/>
                        </a:rPr>
                        <a:t>参会人员满意度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&gt;80%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400">
                          <a:latin typeface="Microsoft YaHei"/>
                          <a:ea typeface="Microsoft YaHei"/>
                        </a:rPr>
                        <a:t>服务对 象满意 度指标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400">
                          <a:latin typeface="Microsoft YaHei"/>
                          <a:ea typeface="Microsoft YaHei"/>
                        </a:rPr>
                        <a:t>参会人员满意度</a:t>
                      </a:r>
                      <a:endParaRPr lang="zh-TW" sz="1400"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203200"/>
                      <a:r>
                        <a:rPr lang="zh-TW" sz="1600">
                          <a:latin typeface="Times New Roman" panose="02020503050405090304"/>
                          <a:ea typeface="Times New Roman" panose="02020503050405090304"/>
                        </a:rPr>
                        <a:t>&gt;80%</a:t>
                      </a:r>
                      <a:endParaRPr lang="zh-TW" sz="1600">
                        <a:latin typeface="Times New Roman" panose="02020503050405090304"/>
                        <a:ea typeface="Times New Roman" panose="02020503050405090304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874520" y="2398776"/>
            <a:ext cx="201168" cy="950976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p>
            <a:pPr indent="0"/>
            <a:r>
              <a:rPr lang="zh-TW" sz="1500">
                <a:latin typeface="MingLiU"/>
                <a:ea typeface="MingLiU"/>
              </a:rPr>
              <a:t>绩效指标</a:t>
            </a:r>
            <a:endParaRPr lang="zh-TW" sz="1500">
              <a:latin typeface="MingLiU"/>
              <a:ea typeface="MingLiU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5193792"/>
            <a:ext cx="691896" cy="1655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168" y="5431536"/>
            <a:ext cx="560832" cy="14173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06368" y="228600"/>
            <a:ext cx="972312" cy="3596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工程类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7528" y="509016"/>
            <a:ext cx="1563624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有实物产出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3320" y="874776"/>
            <a:ext cx="975360" cy="3444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货物类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1056" y="1478280"/>
            <a:ext cx="3688080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物业费、安保、保洁、维修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94760" y="2084832"/>
            <a:ext cx="101193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服务类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70576" y="2084832"/>
            <a:ext cx="1551432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2400">
                <a:latin typeface="Microsoft YaHei"/>
                <a:ea typeface="Microsoft YaHei"/>
              </a:rPr>
              <a:t>会议、宣传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04104" y="2731008"/>
            <a:ext cx="5013960" cy="3444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职能类（不主动接活，别人来找就接）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77112" y="3221736"/>
            <a:ext cx="183184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没有实物产出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58768" y="3252216"/>
            <a:ext cx="1231392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工作经费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33728" y="5416296"/>
            <a:ext cx="124053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其他类型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34968" y="4364736"/>
            <a:ext cx="978408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发钱类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8008" y="4117848"/>
            <a:ext cx="3688080" cy="8869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spcAft>
                <a:spcPts val="700"/>
              </a:spcAft>
            </a:pPr>
            <a:r>
              <a:rPr lang="zh-TW" sz="2400">
                <a:latin typeface="Microsoft YaHei"/>
                <a:ea typeface="Microsoft YaHei"/>
              </a:rPr>
              <a:t>工资、奖金、补助</a:t>
            </a:r>
            <a:endParaRPr lang="zh-TW" sz="2400">
              <a:latin typeface="Microsoft YaHei"/>
              <a:ea typeface="Microsoft YaHei"/>
            </a:endParaRPr>
          </a:p>
          <a:p>
            <a:pPr indent="0"/>
            <a:r>
              <a:rPr lang="zh-TW" sz="2400">
                <a:latin typeface="Microsoft YaHei"/>
                <a:ea typeface="Microsoft YaHei"/>
              </a:rPr>
              <a:t>利息、还债、尾款、质保金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34968" y="5419344"/>
            <a:ext cx="1246632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招待费等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83936" y="1127760"/>
            <a:ext cx="1109472" cy="560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4200">
                <a:latin typeface="Microsoft YaHei"/>
                <a:ea typeface="Microsoft YaHei"/>
              </a:rPr>
              <a:t>注意</a:t>
            </a:r>
            <a:endParaRPr lang="zh-TW" sz="42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56232" y="2426208"/>
            <a:ext cx="8290560" cy="18684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5135"/>
              </a:lnSpc>
            </a:pPr>
            <a:r>
              <a:rPr lang="zh-TW" sz="4200">
                <a:latin typeface="Microsoft YaHei"/>
                <a:ea typeface="Microsoft YaHei"/>
              </a:rPr>
              <a:t>以下案例仅作为授课讲解用，仅作 为参考,不作为模板使用。切勿直 接抄。</a:t>
            </a:r>
            <a:endParaRPr lang="zh-TW" sz="42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64920" y="496824"/>
            <a:ext cx="9241536" cy="47244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2795"/>
              </a:lnSpc>
              <a:spcAft>
                <a:spcPts val="1680"/>
              </a:spcAft>
            </a:pPr>
            <a:r>
              <a:rPr lang="zh-TW" sz="2400">
                <a:latin typeface="Microsoft YaHei"/>
                <a:ea typeface="Microsoft YaHei"/>
              </a:rPr>
              <a:t>案例</a:t>
            </a:r>
            <a:r>
              <a:rPr lang="zh-CN" sz="2400">
                <a:latin typeface="Microsoft YaHei"/>
                <a:ea typeface="Microsoft YaHei"/>
              </a:rPr>
              <a:t>一：</a:t>
            </a:r>
            <a:r>
              <a:rPr lang="zh-TW" sz="2400">
                <a:latin typeface="Microsoft YaHei"/>
                <a:ea typeface="Microsoft YaHei"/>
              </a:rPr>
              <a:t>工程类</a:t>
            </a:r>
            <a:endParaRPr lang="zh-TW" sz="2400">
              <a:latin typeface="Microsoft YaHei"/>
              <a:ea typeface="Microsoft YaHei"/>
            </a:endParaRPr>
          </a:p>
          <a:p>
            <a:pPr indent="622300" algn="just">
              <a:lnSpc>
                <a:spcPts val="2795"/>
              </a:lnSpc>
            </a:pPr>
            <a:r>
              <a:rPr lang="zh-TW" sz="2400">
                <a:latin typeface="Microsoft YaHei"/>
                <a:ea typeface="Microsoft YaHei"/>
              </a:rPr>
              <a:t>根据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窨井盖监管联席会议领导小组办公室文件井盖办 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[2020]1</a:t>
            </a:r>
            <a:r>
              <a:rPr lang="zh-TW" sz="2400">
                <a:latin typeface="Microsoft YaHei"/>
                <a:ea typeface="Microsoft YaHei"/>
              </a:rPr>
              <a:t>号《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</a:t>
            </a:r>
            <a:r>
              <a:rPr lang="zh-TW" sz="2400">
                <a:latin typeface="Microsoft YaHei"/>
                <a:ea typeface="Microsoft YaHei"/>
              </a:rPr>
              <a:t>窨井盖监管联席会议领导小组办公室关于印发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城 市道路窨井盖治理提升工作计划（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2020</a:t>
            </a:r>
            <a:r>
              <a:rPr lang="zh-TW" sz="2400">
                <a:latin typeface="Microsoft YaHei"/>
                <a:ea typeface="Microsoft YaHei"/>
              </a:rPr>
              <a:t>年</a:t>
            </a:r>
            <a:r>
              <a:rPr lang="en-US" sz="3200" b="1">
                <a:latin typeface="Microsoft YaHei"/>
              </a:rPr>
              <a:t>一</a:t>
            </a:r>
            <a:r>
              <a:rPr lang="en-US" sz="2500" b="1">
                <a:latin typeface="Times New Roman" panose="02020503050405090304"/>
              </a:rPr>
              <a:t>202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zh-TW" sz="2400">
                <a:latin typeface="Microsoft YaHei"/>
                <a:ea typeface="Microsoft YaHei"/>
              </a:rPr>
              <a:t>年）的通知》要求, 为消除隐患、规范外观、保障使用功能，确保城市道路上各类窨井、 井盖设施完好，全面提升城市窨井品质，拟在全市范围内开展道路窨 井盖治理工作。任务涉及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区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31</a:t>
            </a:r>
            <a:r>
              <a:rPr lang="zh-TW" sz="2400">
                <a:latin typeface="Microsoft YaHei"/>
                <a:ea typeface="Microsoft YaHei"/>
              </a:rPr>
              <a:t>条区管道路进行窨井盖治理，道路 全长约</a:t>
            </a:r>
            <a:r>
              <a:rPr lang="en-US" sz="2500" b="1">
                <a:latin typeface="Times New Roman" panose="02020503050405090304"/>
              </a:rPr>
              <a:t>47063.26m</a:t>
            </a:r>
            <a:r>
              <a:rPr lang="en-US" sz="2400">
                <a:latin typeface="Microsoft YaHei"/>
              </a:rPr>
              <a:t>，</a:t>
            </a:r>
            <a:r>
              <a:rPr lang="zh-TW" sz="2400">
                <a:latin typeface="Microsoft YaHei"/>
                <a:ea typeface="Microsoft YaHei"/>
              </a:rPr>
              <a:t>治理车行道窨井盖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1620</a:t>
            </a:r>
            <a:r>
              <a:rPr lang="zh-TW" sz="2400">
                <a:latin typeface="Microsoft YaHei"/>
                <a:ea typeface="Microsoft YaHei"/>
              </a:rPr>
              <a:t>座，车行道雨水篦子 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111</a:t>
            </a:r>
            <a:r>
              <a:rPr lang="en-US" sz="2500" b="1">
                <a:latin typeface="Times New Roman" panose="02020503050405090304"/>
              </a:rPr>
              <a:t>Q</a:t>
            </a:r>
            <a:r>
              <a:rPr lang="zh-TW" sz="2400">
                <a:latin typeface="Microsoft YaHei"/>
                <a:ea typeface="Microsoft YaHei"/>
              </a:rPr>
              <a:t>座 人行道窨井盖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3168</a:t>
            </a:r>
            <a:r>
              <a:rPr lang="zh-TW" sz="2400">
                <a:latin typeface="Microsoft YaHei"/>
                <a:ea typeface="Microsoft YaHei"/>
              </a:rPr>
              <a:t>座</a:t>
            </a:r>
            <a:endParaRPr lang="zh-TW" sz="2400">
              <a:latin typeface="Microsoft YaHei"/>
              <a:ea typeface="Microsoft YaHei"/>
            </a:endParaRPr>
          </a:p>
          <a:p>
            <a:pPr indent="774700">
              <a:lnSpc>
                <a:spcPts val="2880"/>
              </a:lnSpc>
            </a:pPr>
            <a:r>
              <a:rPr lang="zh-TW" sz="2400">
                <a:latin typeface="Microsoft YaHei"/>
                <a:ea typeface="Microsoft YaHei"/>
              </a:rPr>
              <a:t>费用标准：车行道井盖为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2300</a:t>
            </a:r>
            <a:r>
              <a:rPr lang="zh-TW" sz="2400">
                <a:latin typeface="Microsoft YaHei"/>
                <a:ea typeface="Microsoft YaHei"/>
              </a:rPr>
              <a:t>元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/</a:t>
            </a:r>
            <a:r>
              <a:rPr lang="zh-TW" sz="2400">
                <a:latin typeface="Microsoft YaHei"/>
                <a:ea typeface="Microsoft YaHei"/>
              </a:rPr>
              <a:t>座、车行道雨水篦子为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80</a:t>
            </a:r>
            <a:r>
              <a:rPr lang="zh-CN" sz="3200" b="1">
                <a:latin typeface="Microsoft YaHei"/>
                <a:ea typeface="Microsoft YaHei"/>
              </a:rPr>
              <a:t>。</a:t>
            </a:r>
            <a:r>
              <a:rPr lang="zh-CN" sz="2400">
                <a:latin typeface="Microsoft YaHei"/>
                <a:ea typeface="Microsoft YaHei"/>
              </a:rPr>
              <a:t>元</a:t>
            </a:r>
            <a:r>
              <a:rPr lang="zh-CN" sz="2500" b="1">
                <a:latin typeface="Times New Roman" panose="02020503050405090304"/>
                <a:ea typeface="Times New Roman" panose="02020503050405090304"/>
              </a:rPr>
              <a:t>/ </a:t>
            </a:r>
            <a:r>
              <a:rPr lang="zh-TW" sz="2400">
                <a:latin typeface="Microsoft YaHei"/>
                <a:ea typeface="Microsoft YaHei"/>
              </a:rPr>
              <a:t>座、人行道井盖为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180</a:t>
            </a:r>
            <a:r>
              <a:rPr lang="zh-CN" sz="3200" b="1">
                <a:latin typeface="Microsoft YaHei"/>
                <a:ea typeface="Microsoft YaHei"/>
              </a:rPr>
              <a:t>。</a:t>
            </a:r>
            <a:r>
              <a:rPr lang="zh-CN" sz="2400">
                <a:latin typeface="Microsoft YaHei"/>
                <a:ea typeface="Microsoft YaHei"/>
              </a:rPr>
              <a:t>元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/</a:t>
            </a:r>
            <a:r>
              <a:rPr lang="zh-TW" sz="2400">
                <a:latin typeface="Microsoft YaHei"/>
                <a:ea typeface="Microsoft YaHei"/>
              </a:rPr>
              <a:t>座。</a:t>
            </a:r>
            <a:endParaRPr lang="zh-TW" sz="2400">
              <a:latin typeface="Microsoft YaHei"/>
              <a:ea typeface="Microsoft YaHei"/>
            </a:endParaRPr>
          </a:p>
          <a:p>
            <a:pPr marL="738505" indent="0">
              <a:lnSpc>
                <a:spcPts val="2880"/>
              </a:lnSpc>
            </a:pPr>
            <a:r>
              <a:rPr lang="zh-TW" sz="2400">
                <a:latin typeface="Microsoft YaHei"/>
                <a:ea typeface="Microsoft YaHei"/>
              </a:rPr>
              <a:t>申请财政资金：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</a:t>
            </a:r>
            <a:r>
              <a:rPr lang="en-US" sz="2500" b="1">
                <a:latin typeface="Times New Roman" panose="02020503050405090304"/>
              </a:rPr>
              <a:t>032.36</a:t>
            </a:r>
            <a:r>
              <a:rPr lang="zh-TW" sz="2400">
                <a:latin typeface="Microsoft YaHei"/>
                <a:ea typeface="Microsoft YaHei"/>
              </a:rPr>
              <a:t>万元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2880" y="5413248"/>
            <a:ext cx="579120" cy="14447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672"/>
            <a:ext cx="612648" cy="11399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3184"/>
            <a:ext cx="414528" cy="9936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24128" y="219456"/>
            <a:ext cx="810768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600">
                <a:latin typeface="FangSong"/>
                <a:ea typeface="FangSong"/>
              </a:rPr>
              <a:t>项目名称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97424" y="219456"/>
            <a:ext cx="2319528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600">
                <a:latin typeface="FangSong"/>
                <a:ea typeface="FangSong"/>
              </a:rPr>
              <a:t>XXX区道路窨井盖治理项目</a:t>
            </a:r>
            <a:endParaRPr lang="zh-TW" sz="1600">
              <a:latin typeface="FangSong"/>
              <a:ea typeface="FangSong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57072" y="423672"/>
          <a:ext cx="10101072" cy="6324600"/>
        </p:xfrm>
        <a:graphic>
          <a:graphicData uri="http://schemas.openxmlformats.org/drawingml/2006/table">
            <a:tbl>
              <a:tblPr/>
              <a:tblGrid>
                <a:gridCol w="374904"/>
                <a:gridCol w="573024"/>
                <a:gridCol w="643128"/>
                <a:gridCol w="1694688"/>
                <a:gridCol w="1813560"/>
                <a:gridCol w="1064260"/>
                <a:gridCol w="1974596"/>
                <a:gridCol w="423672"/>
                <a:gridCol w="1539240"/>
              </a:tblGrid>
              <a:tr h="515112"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FangSong"/>
                          <a:ea typeface="FangSong"/>
                        </a:rPr>
                        <a:t>主管部门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>
                        <a:spcBef>
                          <a:spcPts val="490"/>
                        </a:spcBef>
                      </a:pPr>
                      <a:r>
                        <a:rPr lang="zh-TW" sz="1000">
                          <a:latin typeface="Arial" panose="020B0604020202090204"/>
                          <a:ea typeface="Arial" panose="020B0604020202090204"/>
                        </a:rPr>
                        <a:t>—</a:t>
                      </a:r>
                      <a:endParaRPr lang="zh-TW" sz="10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单位名称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408432"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FangSong"/>
                          <a:ea typeface="FangSong"/>
                        </a:rPr>
                        <a:t>项目资金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实施期资金总额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558800"/>
                      <a:r>
                        <a:rPr lang="en-US" sz="1600" b="1">
                          <a:latin typeface="FangSong"/>
                        </a:rPr>
                        <a:t>1032.36</a:t>
                      </a:r>
                      <a:endParaRPr lang="en-US" sz="1600" b="1">
                        <a:latin typeface="FangSong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年度资金总额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 b="1">
                          <a:latin typeface="FangSong"/>
                          <a:ea typeface="FangSong"/>
                        </a:rPr>
                        <a:t>1032.36</a:t>
                      </a:r>
                      <a:endParaRPr lang="zh-TW" sz="1600" b="1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</a:tr>
              <a:tr h="252984">
                <a:tc grid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600">
                          <a:latin typeface="FangSong"/>
                          <a:ea typeface="FangSong"/>
                        </a:rPr>
                        <a:t>（万元）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其中：财政拨款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558800"/>
                      <a:r>
                        <a:rPr lang="en-US" sz="1600" b="1">
                          <a:latin typeface="FangSong"/>
                        </a:rPr>
                        <a:t>1032.36</a:t>
                      </a:r>
                      <a:endParaRPr lang="en-US" sz="1600" b="1">
                        <a:latin typeface="FangSong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其中：财政拨款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 b="1">
                          <a:latin typeface="FangSong"/>
                          <a:ea typeface="FangSong"/>
                        </a:rPr>
                        <a:t>1032.36</a:t>
                      </a:r>
                      <a:endParaRPr lang="zh-TW" sz="1600" b="1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</a:tr>
              <a:tr h="256032">
                <a:tc gridSpan="2">
                  <a:txBody>
                    <a:bodyPr>
                      <a:spAutoFit/>
                    </a:bodyPr>
                    <a:p>
                      <a:endParaRPr sz="13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其他资金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687705" indent="0"/>
                      <a:r>
                        <a:rPr lang="en-US" sz="1600" b="1">
                          <a:latin typeface="FangSong"/>
                        </a:rPr>
                        <a:t>0.00</a:t>
                      </a:r>
                      <a:endParaRPr lang="en-US" sz="1600" b="1">
                        <a:latin typeface="FangSong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其他资金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 b="1">
                          <a:latin typeface="FangSong"/>
                          <a:ea typeface="FangSong"/>
                        </a:rPr>
                        <a:t>0.00</a:t>
                      </a:r>
                      <a:endParaRPr lang="zh-TW" sz="1600" b="1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</a:tr>
              <a:tr h="252984"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05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绩 效 目 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实施期目标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年度目标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222248">
                <a:tc v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>
                        <a:lnSpc>
                          <a:spcPts val="191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目标1：治理的车行道井盖1620座、车行道雨水篦子 1119座、人行道井盖3168座。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  <a:p>
                      <a:pPr indent="0">
                        <a:lnSpc>
                          <a:spcPts val="191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目标2：整治费用标准：车行道井盖为2300元/座、车 行道雨水篦子为800元/座、人行道井盖为1800元/座。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>
                        <a:lnSpc>
                          <a:spcPts val="191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目标1：治理的车行道井盖1620座、车行道雨水篦子 1119座、人行道井盖3168座。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  <a:p>
                      <a:pPr indent="0">
                        <a:lnSpc>
                          <a:spcPts val="191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目标2：整治费用标准：车行道井盖为2300元/座、车行 道雨水篦子为800元/座、人行道井盖为1800元/座。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810768">
                <a:tc rowSpan="7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05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绩 效 指 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175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一级 指标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二级指 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三级指标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558800"/>
                      <a:r>
                        <a:rPr lang="zh-TW" sz="1600">
                          <a:latin typeface="FangSong"/>
                          <a:ea typeface="FangSong"/>
                        </a:rPr>
                        <a:t>指标值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1600">
                          <a:latin typeface="FangSong"/>
                          <a:ea typeface="FangSong"/>
                        </a:rPr>
                        <a:t>二级指标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三级指标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指标值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496824">
                <a:tc vMerge="1">
                  <a:tcPr marL="0" marR="0" marT="0" marB="0"/>
                </a:tc>
                <a:tc rowSpan="6">
                  <a:txBody>
                    <a:bodyPr>
                      <a:spAutoFit/>
                    </a:bodyPr>
                    <a:p>
                      <a:pPr indent="0">
                        <a:lnSpc>
                          <a:spcPts val="180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产出 指标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数量指 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7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指标1:车行道井 盖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95300"/>
                      <a:r>
                        <a:rPr lang="zh-TW" sz="1600">
                          <a:latin typeface="FangSong"/>
                          <a:ea typeface="FangSong"/>
                        </a:rPr>
                        <a:t>= 1620 座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1600">
                          <a:latin typeface="FangSong"/>
                          <a:ea typeface="FangSong"/>
                        </a:rPr>
                        <a:t>数量指标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330200"/>
                      <a:r>
                        <a:rPr lang="zh-TW" sz="1600">
                          <a:latin typeface="FangSong"/>
                          <a:ea typeface="FangSong"/>
                        </a:rPr>
                        <a:t>指标1：车行道井盖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=1620座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496824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指标2：车行道雨 水篦子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495300"/>
                      <a:r>
                        <a:rPr lang="zh-TW" sz="1600">
                          <a:latin typeface="FangSong"/>
                          <a:ea typeface="FangSong"/>
                        </a:rPr>
                        <a:t>= 1119 座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1600">
                          <a:latin typeface="FangSong"/>
                          <a:ea typeface="FangSong"/>
                        </a:rPr>
                        <a:t>指标2：车行道雨水篦子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=1119座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496824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指标3：人行道井 盖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495300"/>
                      <a:r>
                        <a:rPr lang="zh-TW" sz="1600">
                          <a:latin typeface="FangSong"/>
                          <a:ea typeface="FangSong"/>
                        </a:rPr>
                        <a:t>=3168座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指标3：人行道井盖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=3168座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496824">
                <a:tc vMerge="1">
                  <a:tcPr marL="0" marR="0" marT="0" marB="0"/>
                </a:tc>
                <a:tc vMerge="1">
                  <a:tcPr marL="0" marR="0" marT="0" marB="0"/>
                </a:tc>
                <a:tc row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质量指 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指标1：竣工验收 达标率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558800"/>
                      <a:r>
                        <a:rPr lang="zh-TW" sz="1600">
                          <a:latin typeface="FangSong"/>
                          <a:ea typeface="FangSong"/>
                        </a:rPr>
                        <a:t>= </a:t>
                      </a:r>
                      <a:r>
                        <a:rPr lang="zh-TW" sz="1600" b="1">
                          <a:latin typeface="FangSong"/>
                          <a:ea typeface="FangSong"/>
                        </a:rPr>
                        <a:t>100%</a:t>
                      </a:r>
                      <a:endParaRPr lang="zh-TW" sz="1600" b="1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>
                      <a:spAutoFit/>
                    </a:bodyPr>
                    <a:p>
                      <a:pPr indent="127000">
                        <a:spcAft>
                          <a:spcPts val="840"/>
                        </a:spcAft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质量指标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  <a:p>
                      <a:pPr indent="0" algn="ctr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1600">
                          <a:latin typeface="FangSong"/>
                          <a:ea typeface="FangSong"/>
                        </a:rPr>
                        <a:t>指标1：竣工验收达标率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=</a:t>
                      </a:r>
                      <a:r>
                        <a:rPr lang="zh-TW" sz="1600" b="1">
                          <a:latin typeface="FangSong"/>
                          <a:ea typeface="FangSong"/>
                        </a:rPr>
                        <a:t>100%</a:t>
                      </a:r>
                      <a:endParaRPr lang="zh-TW" sz="1600" b="1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417195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73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指标2：工程安全 事故发生率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>
                      <a:spAutoFit/>
                    </a:bodyPr>
                    <a:p>
                      <a:pPr marL="1119505" indent="0"/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b"/>
                </a:tc>
                <a:tc v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600">
                          <a:latin typeface="FangSong"/>
                          <a:ea typeface="FangSong"/>
                        </a:rPr>
                        <a:t>指标2：工程安全事故发生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  <a:p>
                      <a:pPr indent="0" algn="just"/>
                      <a:r>
                        <a:rPr lang="zh-TW" sz="1100" b="1">
                          <a:solidFill>
                            <a:srgbClr val="BE7A2F"/>
                          </a:solidFill>
                          <a:latin typeface="Microsoft YaHei"/>
                          <a:ea typeface="Microsoft YaHei"/>
                        </a:rPr>
                        <a:t>     </a:t>
                      </a:r>
                      <a:r>
                        <a:rPr lang="zh-TW" sz="850" i="1">
                          <a:latin typeface="MingLiU"/>
                          <a:ea typeface="MingLiU"/>
                        </a:rPr>
                        <a:t>说</a:t>
                      </a:r>
                      <a:endParaRPr lang="zh-TW" sz="850" i="1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=</a:t>
                      </a:r>
                      <a:r>
                        <a:rPr lang="zh-TW" sz="1600" b="1">
                          <a:latin typeface="FangSong"/>
                          <a:ea typeface="FangSong"/>
                        </a:rPr>
                        <a:t>0%</a:t>
                      </a:r>
                      <a:endParaRPr lang="zh-TW" sz="1600" b="1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</a:tr>
              <a:tr h="0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 rowSpan="2" gridSpan="2">
                  <a:txBody>
                    <a:bodyPr>
                      <a:spAutoFit/>
                    </a:bodyPr>
                    <a:p>
                      <a:pPr indent="0" algn="just"/>
                      <a:r>
                        <a:rPr lang="zh-TW" sz="1100" b="1">
                          <a:solidFill>
                            <a:srgbClr val="BE7A2F"/>
                          </a:solidFill>
                          <a:latin typeface="Microsoft YaHei"/>
                          <a:ea typeface="Microsoft YaHei"/>
                        </a:rPr>
                        <a:t>      </a:t>
                      </a:r>
                      <a:r>
                        <a:rPr lang="zh-TW" sz="1600">
                          <a:latin typeface="FangSong"/>
                          <a:ea typeface="FangSong"/>
                        </a:rPr>
                        <a:t>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 rowSpan="2" hMerge="1"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endParaRPr sz="200"/>
                    </a:p>
                  </a:txBody>
                  <a:tcPr marL="0" marR="0" marT="0" marB="0"/>
                </a:tc>
              </a:tr>
              <a:tr h="170688"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事故发生率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vMerge="1" gridSpan="2">
                  <a:tcPr marL="0" marR="0" marT="0" marB="0"/>
                </a:tc>
                <a:tc vMerge="1" hMerge="1">
                  <a:tcPr marL="0" marR="0" marT="0" marB="0"/>
                </a:tc>
                <a:tc vMerge="1"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9144"/>
            <a:ext cx="588264" cy="1536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5196840"/>
            <a:ext cx="588264" cy="13533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704" y="0"/>
            <a:ext cx="1225296" cy="2548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264" y="5428488"/>
            <a:ext cx="548640" cy="8839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39368" y="2953512"/>
            <a:ext cx="213360" cy="9357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>
              <a:lnSpc>
                <a:spcPts val="1905"/>
              </a:lnSpc>
            </a:pPr>
            <a:r>
              <a:rPr lang="zh-TW" sz="1600">
                <a:latin typeface="FangSong"/>
                <a:ea typeface="FangSong"/>
              </a:rPr>
              <a:t>绩 效 指 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26464" y="1566672"/>
            <a:ext cx="411480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945"/>
              </a:lnSpc>
            </a:pPr>
            <a:r>
              <a:rPr lang="zh-TW" sz="1600">
                <a:latin typeface="FangSong"/>
                <a:ea typeface="FangSong"/>
              </a:rPr>
              <a:t>产出 指标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6464" y="4346448"/>
            <a:ext cx="411480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just"/>
            <a:r>
              <a:rPr lang="zh-TW" sz="1600">
                <a:latin typeface="FangSong"/>
                <a:ea typeface="FangSong"/>
              </a:rPr>
              <a:t>效果</a:t>
            </a:r>
            <a:endParaRPr lang="zh-TW" sz="1600">
              <a:latin typeface="FangSong"/>
              <a:ea typeface="FangSong"/>
            </a:endParaRPr>
          </a:p>
          <a:p>
            <a:pPr indent="0" algn="just"/>
            <a:r>
              <a:rPr lang="zh-TW" sz="1600">
                <a:latin typeface="FangSong"/>
                <a:ea typeface="FangSong"/>
              </a:rPr>
              <a:t>指标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6464" y="5855208"/>
            <a:ext cx="408432" cy="7071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930"/>
              </a:lnSpc>
            </a:pPr>
            <a:r>
              <a:rPr lang="zh-TW" sz="1600">
                <a:latin typeface="FangSong"/>
                <a:ea typeface="FangSong"/>
              </a:rPr>
              <a:t>满意 度指 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62912" y="396240"/>
            <a:ext cx="597408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895"/>
              </a:lnSpc>
            </a:pPr>
            <a:r>
              <a:rPr lang="zh-TW" sz="1600">
                <a:latin typeface="FangSong"/>
                <a:ea typeface="FangSong"/>
              </a:rPr>
              <a:t>时效指 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53768" y="1999488"/>
            <a:ext cx="606552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895"/>
              </a:lnSpc>
            </a:pPr>
            <a:r>
              <a:rPr lang="zh-TW" sz="1600">
                <a:latin typeface="FangSong"/>
                <a:ea typeface="FangSong"/>
              </a:rPr>
              <a:t>成本指 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50720" y="3697224"/>
            <a:ext cx="615696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850"/>
              </a:lnSpc>
            </a:pPr>
            <a:r>
              <a:rPr lang="zh-TW" sz="1600">
                <a:latin typeface="FangSong"/>
                <a:ea typeface="FangSong"/>
              </a:rPr>
              <a:t>社会效 益指标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47672" y="4498848"/>
            <a:ext cx="618744" cy="20665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2000"/>
              </a:lnSpc>
              <a:spcAft>
                <a:spcPts val="560"/>
              </a:spcAft>
            </a:pPr>
            <a:r>
              <a:rPr lang="zh-TW" sz="1600">
                <a:latin typeface="FangSong"/>
                <a:ea typeface="FangSong"/>
              </a:rPr>
              <a:t>生态效 益指标 可持续 影响指 标</a:t>
            </a:r>
            <a:endParaRPr lang="zh-TW" sz="1600">
              <a:latin typeface="FangSong"/>
              <a:ea typeface="FangSong"/>
            </a:endParaRPr>
          </a:p>
          <a:p>
            <a:pPr indent="0" algn="just">
              <a:lnSpc>
                <a:spcPts val="1850"/>
              </a:lnSpc>
            </a:pPr>
            <a:r>
              <a:rPr lang="zh-TW" sz="1600">
                <a:latin typeface="FangSong"/>
                <a:ea typeface="FangSong"/>
              </a:rPr>
              <a:t>服务对 象满意 度指标</a:t>
            </a:r>
            <a:endParaRPr lang="zh-TW" sz="1600">
              <a:latin typeface="FangSong"/>
              <a:ea typeface="FangSong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581656" y="268224"/>
          <a:ext cx="3617976" cy="2069592"/>
        </p:xfrm>
        <a:graphic>
          <a:graphicData uri="http://schemas.openxmlformats.org/drawingml/2006/table">
            <a:tbl>
              <a:tblPr/>
              <a:tblGrid>
                <a:gridCol w="1746504"/>
                <a:gridCol w="1871472"/>
              </a:tblGrid>
              <a:tr h="292608"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指标1:建设周期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&lt;12月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</a:tr>
              <a:tr h="496824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指标2：整治完工 及时率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*5%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54736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指标1：车行道井 盖整治费用标准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&lt;2300元/座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725424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指标2：车行道雨 水篦子整治费用标 准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&lt;800元/座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2581656" y="2398776"/>
          <a:ext cx="3617976" cy="2014728"/>
        </p:xfrm>
        <a:graphic>
          <a:graphicData uri="http://schemas.openxmlformats.org/drawingml/2006/table">
            <a:tbl>
              <a:tblPr/>
              <a:tblGrid>
                <a:gridCol w="1746504"/>
                <a:gridCol w="1871472"/>
              </a:tblGrid>
              <a:tr h="505968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895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指标3：人行道井 盖整治费用标准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&lt;1800元/座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496824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065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指标4：概算执行 率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&lt;</a:t>
                      </a:r>
                      <a:r>
                        <a:rPr lang="zh-TW" sz="1600" b="1">
                          <a:latin typeface="FangSong"/>
                          <a:ea typeface="FangSong"/>
                        </a:rPr>
                        <a:t>100%</a:t>
                      </a:r>
                      <a:endParaRPr lang="zh-TW" sz="1600" b="1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499872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指标1：提供就业 岗位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600">
                          <a:latin typeface="FangSong"/>
                        </a:rPr>
                        <a:t>N50</a:t>
                      </a:r>
                      <a:r>
                        <a:rPr lang="zh-TW" sz="1600">
                          <a:latin typeface="FangSong"/>
                          <a:ea typeface="FangSong"/>
                        </a:rPr>
                        <a:t>个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12064"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zh-TW" sz="1600">
                          <a:latin typeface="FangSong"/>
                          <a:ea typeface="FangSong"/>
                        </a:rPr>
                        <a:t>指标2：城市精细 精准管理水平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600">
                          <a:latin typeface="FangSong"/>
                          <a:ea typeface="FangSong"/>
                        </a:rPr>
                        <a:t>提髙</a:t>
                      </a:r>
                      <a:endParaRPr lang="zh-TW" sz="16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2694432" y="4498848"/>
            <a:ext cx="1527048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990"/>
              </a:lnSpc>
            </a:pPr>
            <a:r>
              <a:rPr lang="zh-TW" sz="1600">
                <a:latin typeface="FangSong"/>
                <a:ea typeface="FangSong"/>
              </a:rPr>
              <a:t>指标1:改善道路 排水系统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65776" y="4620768"/>
            <a:ext cx="399288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600">
                <a:latin typeface="FangSong"/>
                <a:ea typeface="FangSong"/>
              </a:rPr>
              <a:t>改善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60208" y="268224"/>
            <a:ext cx="1517904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600">
                <a:latin typeface="FangSong"/>
                <a:ea typeface="FangSong"/>
              </a:rPr>
              <a:t>指标1:建设周期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244328" y="271272"/>
            <a:ext cx="569976" cy="2194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en-US" sz="1600">
                <a:latin typeface="FangSong"/>
              </a:rPr>
              <a:t>W12</a:t>
            </a:r>
            <a:r>
              <a:rPr lang="zh-TW" sz="1600">
                <a:latin typeface="FangSong"/>
                <a:ea typeface="FangSong"/>
              </a:rPr>
              <a:t>月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45936" y="518160"/>
            <a:ext cx="804672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600">
                <a:latin typeface="FangSong"/>
                <a:ea typeface="FangSong"/>
              </a:rPr>
              <a:t>时效指标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55408" y="701040"/>
            <a:ext cx="2133600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600">
                <a:latin typeface="FangSong"/>
                <a:ea typeface="FangSong"/>
              </a:rPr>
              <a:t>指标2：整治完工及时率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65664" y="716280"/>
            <a:ext cx="579120" cy="1889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600">
                <a:latin typeface="FangSong"/>
                <a:ea typeface="FangSong"/>
              </a:rPr>
              <a:t>*5%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354824" y="1106424"/>
            <a:ext cx="2328672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600">
                <a:latin typeface="FangSong"/>
                <a:ea typeface="FangSong"/>
              </a:rPr>
              <a:t>指标1：车行道井盖整治费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988296" y="1228344"/>
            <a:ext cx="1115568" cy="2194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600">
                <a:latin typeface="FangSong"/>
                <a:ea typeface="FangSong"/>
              </a:rPr>
              <a:t>&lt;2300元/座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17408" y="1350264"/>
            <a:ext cx="615696" cy="2194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600">
                <a:latin typeface="FangSong"/>
                <a:ea typeface="FangSong"/>
              </a:rPr>
              <a:t>用标准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040112" y="1874520"/>
            <a:ext cx="1014984" cy="2194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600">
                <a:latin typeface="FangSong"/>
                <a:ea typeface="FangSong"/>
              </a:rPr>
              <a:t>&lt;800元/座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36792" y="2121408"/>
            <a:ext cx="813816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600">
                <a:latin typeface="FangSong"/>
                <a:ea typeface="FangSong"/>
              </a:rPr>
              <a:t>成本指标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354824" y="2398776"/>
            <a:ext cx="2328672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600">
                <a:latin typeface="FangSong"/>
                <a:ea typeface="FangSong"/>
              </a:rPr>
              <a:t>指标3：人行道井盖整治费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988296" y="2520696"/>
            <a:ext cx="1115568" cy="2194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600">
                <a:latin typeface="FangSong"/>
                <a:ea typeface="FangSong"/>
              </a:rPr>
              <a:t>&lt;1800元/座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217408" y="2642616"/>
            <a:ext cx="615696" cy="2194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600">
                <a:latin typeface="FangSong"/>
                <a:ea typeface="FangSong"/>
              </a:rPr>
              <a:t>用标准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659624" y="3044952"/>
            <a:ext cx="1728216" cy="2255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600">
                <a:latin typeface="FangSong"/>
                <a:ea typeface="FangSong"/>
              </a:rPr>
              <a:t>指标4：概算执行率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207752" y="3063240"/>
            <a:ext cx="688848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600">
                <a:latin typeface="FangSong"/>
                <a:ea typeface="FangSong"/>
              </a:rPr>
              <a:t>&lt;</a:t>
            </a:r>
            <a:r>
              <a:rPr lang="zh-TW" sz="1600" b="1">
                <a:latin typeface="FangSong"/>
                <a:ea typeface="FangSong"/>
              </a:rPr>
              <a:t>100%</a:t>
            </a:r>
            <a:endParaRPr lang="zh-TW" sz="1600" b="1">
              <a:latin typeface="FangSong"/>
              <a:ea typeface="FangSong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555992" y="3544824"/>
            <a:ext cx="1935480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600">
                <a:latin typeface="FangSong"/>
                <a:ea typeface="FangSong"/>
              </a:rPr>
              <a:t>指标1：提供就业岗位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250424" y="3544824"/>
            <a:ext cx="600456" cy="2194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en-US" sz="1600">
                <a:latin typeface="FangSong"/>
              </a:rPr>
              <a:t>N50</a:t>
            </a:r>
            <a:r>
              <a:rPr lang="zh-TW" sz="1600">
                <a:latin typeface="FangSong"/>
                <a:ea typeface="FangSong"/>
              </a:rPr>
              <a:t>个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338816" y="4069080"/>
            <a:ext cx="408432" cy="2194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600">
                <a:latin typeface="FangSong"/>
                <a:ea typeface="FangSong"/>
              </a:rPr>
              <a:t>提髙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354824" y="4620768"/>
            <a:ext cx="2340864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600">
                <a:latin typeface="FangSong"/>
                <a:ea typeface="FangSong"/>
              </a:rPr>
              <a:t>指标1：改善道路排水系统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351008" y="4620768"/>
            <a:ext cx="399288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600">
                <a:latin typeface="FangSong"/>
                <a:ea typeface="FangSong"/>
              </a:rPr>
              <a:t>改善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54824" y="1752600"/>
            <a:ext cx="2340864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895"/>
              </a:lnSpc>
            </a:pPr>
            <a:r>
              <a:rPr lang="zh-TW" sz="1600">
                <a:latin typeface="FangSong"/>
                <a:ea typeface="FangSong"/>
              </a:rPr>
              <a:t>指标2：车行道雨水篦子整 治费用标准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354824" y="3947160"/>
            <a:ext cx="2343912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945"/>
              </a:lnSpc>
            </a:pPr>
            <a:r>
              <a:rPr lang="zh-TW" sz="1600">
                <a:latin typeface="FangSong"/>
                <a:ea typeface="FangSong"/>
              </a:rPr>
              <a:t>指标2：城市精细精准管理 水平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42304" y="4498848"/>
            <a:ext cx="1005840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2040"/>
              </a:lnSpc>
            </a:pPr>
            <a:r>
              <a:rPr lang="zh-TW" sz="1600">
                <a:latin typeface="FangSong"/>
                <a:ea typeface="FangSong"/>
              </a:rPr>
              <a:t>生态效益指 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230112" y="3697224"/>
            <a:ext cx="1018032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2040"/>
              </a:lnSpc>
            </a:pPr>
            <a:r>
              <a:rPr lang="zh-TW" sz="1600">
                <a:latin typeface="FangSong"/>
                <a:ea typeface="FangSong"/>
              </a:rPr>
              <a:t>社会效益指 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694432" y="5148072"/>
            <a:ext cx="1527048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970"/>
              </a:lnSpc>
            </a:pPr>
            <a:r>
              <a:rPr lang="zh-TW" sz="1600">
                <a:latin typeface="FangSong"/>
                <a:ea typeface="FangSong"/>
              </a:rPr>
              <a:t>指标1：窨井盖持 续使用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694432" y="5977128"/>
            <a:ext cx="1524000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2040"/>
              </a:lnSpc>
            </a:pPr>
            <a:r>
              <a:rPr lang="zh-TW" sz="1600">
                <a:latin typeface="FangSong"/>
                <a:ea typeface="FangSong"/>
              </a:rPr>
              <a:t>指标1：群众满意 度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53584" y="5269992"/>
            <a:ext cx="411480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600">
                <a:latin typeface="FangSong"/>
                <a:ea typeface="FangSong"/>
              </a:rPr>
              <a:t>持续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233160" y="5148072"/>
            <a:ext cx="1011936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920"/>
              </a:lnSpc>
            </a:pPr>
            <a:r>
              <a:rPr lang="zh-TW" sz="1600">
                <a:latin typeface="FangSong"/>
                <a:ea typeface="FangSong"/>
              </a:rPr>
              <a:t>可持续影响 指标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455408" y="5269992"/>
            <a:ext cx="2115312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600">
                <a:latin typeface="FangSong"/>
                <a:ea typeface="FangSong"/>
              </a:rPr>
              <a:t>指标1：窨井盖持续使用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338816" y="5269992"/>
            <a:ext cx="411480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600">
                <a:latin typeface="FangSong"/>
                <a:ea typeface="FangSong"/>
              </a:rPr>
              <a:t>持续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998720" y="6126480"/>
            <a:ext cx="518160" cy="1889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600" b="1">
                <a:latin typeface="FangSong"/>
                <a:ea typeface="FangSong"/>
              </a:rPr>
              <a:t>&gt;90%</a:t>
            </a:r>
            <a:endParaRPr lang="zh-TW" sz="1600" b="1">
              <a:latin typeface="FangSong"/>
              <a:ea typeface="FangSong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233416" y="6458712"/>
            <a:ext cx="966216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endParaRPr lang="zh-TW" sz="1100" b="1">
              <a:solidFill>
                <a:srgbClr val="BE7A2F"/>
              </a:solidFill>
              <a:latin typeface="Microsoft YaHei"/>
              <a:ea typeface="Microsoft YaHei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187440" y="5974080"/>
            <a:ext cx="1115568" cy="6614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 algn="ctr">
              <a:lnSpc>
                <a:spcPts val="1790"/>
              </a:lnSpc>
            </a:pPr>
            <a:r>
              <a:rPr lang="zh-TW" sz="1600">
                <a:latin typeface="FangSong"/>
                <a:ea typeface="FangSong"/>
              </a:rPr>
              <a:t>服务对象满 意度指标 </a:t>
            </a:r>
            <a:endParaRPr lang="zh-TW" sz="1100" b="1">
              <a:solidFill>
                <a:srgbClr val="BE7A2F"/>
              </a:solidFill>
              <a:latin typeface="Microsoft YaHei"/>
              <a:ea typeface="Microsoft YaHei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306056" y="6464808"/>
            <a:ext cx="155448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endParaRPr lang="zh-TW" sz="1100" b="1">
              <a:solidFill>
                <a:srgbClr val="BE7A2F"/>
              </a:solidFill>
              <a:latin typeface="Microsoft YaHei"/>
              <a:ea typeface="Microsoft YaHei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659624" y="6099048"/>
            <a:ext cx="1728216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600">
                <a:latin typeface="FangSong"/>
                <a:ea typeface="FangSong"/>
              </a:rPr>
              <a:t>指标1：群众满意度</a:t>
            </a:r>
            <a:endParaRPr lang="zh-TW" sz="1600">
              <a:latin typeface="FangSong"/>
              <a:ea typeface="FangSong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0283952" y="6126480"/>
            <a:ext cx="515112" cy="1889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r"/>
            <a:r>
              <a:rPr lang="zh-TW" sz="1600" b="1">
                <a:latin typeface="FangSong"/>
                <a:ea typeface="FangSong"/>
              </a:rPr>
              <a:t>&gt;90%</a:t>
            </a:r>
            <a:endParaRPr lang="zh-TW" sz="1600" b="1">
              <a:latin typeface="FangSong"/>
              <a:ea typeface="FangSong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" y="5196840"/>
            <a:ext cx="1069848" cy="165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264" y="5431536"/>
            <a:ext cx="554736" cy="880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67968" y="496824"/>
            <a:ext cx="2161032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案例二：货物类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4920" y="1594104"/>
            <a:ext cx="9268968" cy="14325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895"/>
              </a:lnSpc>
            </a:pPr>
            <a:r>
              <a:rPr lang="zh-TW" sz="2400">
                <a:latin typeface="Microsoft YaHei"/>
                <a:ea typeface="Microsoft YaHei"/>
              </a:rPr>
              <a:t>根据《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打赢蓝天保卫战三年行动计划</a:t>
            </a:r>
            <a:r>
              <a:rPr lang="en-US" sz="2400">
                <a:latin typeface="Microsoft YaHei"/>
              </a:rPr>
              <a:t>(</a:t>
            </a:r>
            <a:r>
              <a:rPr lang="en-US" sz="2500" b="1">
                <a:latin typeface="Times New Roman" panose="02020503050405090304"/>
              </a:rPr>
              <a:t>2018-2020</a:t>
            </a:r>
            <a:r>
              <a:rPr lang="zh-TW" sz="2400">
                <a:latin typeface="Microsoft YaHei"/>
                <a:ea typeface="Microsoft YaHei"/>
              </a:rPr>
              <a:t>年)》、《大 气污染防治重点工作实施方案》等文件制定的柴油环卫车辆淘汰任务, 结合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环境卫生管理队现有车辆配置及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XXX</a:t>
            </a:r>
            <a:r>
              <a:rPr lang="zh-TW" sz="2400">
                <a:latin typeface="Microsoft YaHei"/>
                <a:ea typeface="Microsoft YaHei"/>
              </a:rPr>
              <a:t>财政资金实际状况，拟 分步骤、分阶段更新环卫车辆。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67968" y="3422904"/>
            <a:ext cx="9165336" cy="1066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p>
            <a:pPr indent="0">
              <a:lnSpc>
                <a:spcPts val="2795"/>
              </a:lnSpc>
            </a:pPr>
            <a:r>
              <a:rPr lang="zh-TW" sz="2400">
                <a:latin typeface="Microsoft YaHei"/>
                <a:ea typeface="Microsoft YaHei"/>
              </a:rPr>
              <a:t>本次申报的分阶段更新环卫车辆购置项目内容为：采购新能源洒水车 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10</a:t>
            </a:r>
            <a:r>
              <a:rPr lang="zh-TW" sz="2400">
                <a:latin typeface="Microsoft YaHei"/>
                <a:ea typeface="Microsoft YaHei"/>
              </a:rPr>
              <a:t>台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,</a:t>
            </a:r>
            <a:r>
              <a:rPr lang="zh-TW" sz="2400">
                <a:latin typeface="Microsoft YaHei"/>
                <a:ea typeface="Microsoft YaHei"/>
              </a:rPr>
              <a:t>新能源清扫车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16</a:t>
            </a:r>
            <a:r>
              <a:rPr lang="zh-TW" sz="2400">
                <a:latin typeface="Microsoft YaHei"/>
                <a:ea typeface="Microsoft YaHei"/>
              </a:rPr>
              <a:t>台，自项目招标公布之日起，预计项目周期约 为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3</a:t>
            </a:r>
            <a:r>
              <a:rPr lang="zh-TW" sz="2400">
                <a:latin typeface="Microsoft YaHei"/>
                <a:ea typeface="Microsoft YaHei"/>
              </a:rPr>
              <a:t>个月。</a:t>
            </a:r>
            <a:endParaRPr lang="zh-TW" sz="2400">
              <a:latin typeface="Microsoft YaHei"/>
              <a:ea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67968" y="4885944"/>
            <a:ext cx="4105656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2400">
                <a:latin typeface="Microsoft YaHei"/>
                <a:ea typeface="Microsoft YaHei"/>
              </a:rPr>
              <a:t>其中申请财政资金：</a:t>
            </a:r>
            <a:r>
              <a:rPr lang="zh-TW" sz="2500" b="1">
                <a:latin typeface="Times New Roman" panose="02020503050405090304"/>
                <a:ea typeface="Times New Roman" panose="02020503050405090304"/>
              </a:rPr>
              <a:t>3516</a:t>
            </a:r>
            <a:r>
              <a:rPr lang="zh-TW" sz="2400">
                <a:latin typeface="Microsoft YaHei"/>
                <a:ea typeface="Microsoft YaHei"/>
              </a:rPr>
              <a:t>万元</a:t>
            </a:r>
            <a:endParaRPr lang="zh-TW" sz="2400">
              <a:latin typeface="Microsoft YaHei"/>
              <a:ea typeface="Microsoft YaHe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92840" y="691896"/>
            <a:ext cx="899160" cy="61661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" cy="1563624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41832" y="140208"/>
          <a:ext cx="10369296" cy="6717792"/>
        </p:xfrm>
        <a:graphic>
          <a:graphicData uri="http://schemas.openxmlformats.org/drawingml/2006/table">
            <a:tbl>
              <a:tblPr/>
              <a:tblGrid>
                <a:gridCol w="341376"/>
                <a:gridCol w="752856"/>
                <a:gridCol w="1033272"/>
                <a:gridCol w="2127504"/>
                <a:gridCol w="1222248"/>
                <a:gridCol w="947928"/>
                <a:gridCol w="2103120"/>
                <a:gridCol w="1840992"/>
              </a:tblGrid>
              <a:tr h="298704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项目名称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XXX分阶段更新环卫车辆购置项目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83464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主管部门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单位名称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</a:tr>
              <a:tr h="512064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项目资金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实施期资金总额：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3516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年度资金总额：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3516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12064"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（万元）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其中：财政拨款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3516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其中：财政拨款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3516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283464">
                <a:tc gridSpan="3"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其他资金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0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其他资金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0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</a:tr>
              <a:tr h="283464">
                <a:tc rowSpan="2">
                  <a:txBody>
                    <a:bodyPr wrap="none">
                      <a:spAutoFit/>
                    </a:bodyPr>
                    <a:p>
                      <a:pPr indent="0"/>
                      <a:r>
                        <a:rPr lang="zh-TW" sz="1700">
                          <a:latin typeface="MingLiU"/>
                          <a:ea typeface="MingLiU"/>
                        </a:rPr>
                        <a:t>绩效目标</a:t>
                      </a:r>
                      <a:endParaRPr lang="zh-TW" sz="1700">
                        <a:latin typeface="MingLiU"/>
                        <a:ea typeface="MingLiU"/>
                      </a:endParaRPr>
                    </a:p>
                  </a:txBody>
                  <a:tcPr marL="0" marR="0" marT="0" marB="0" vert="wordArtVertRtl" anchor="b"/>
                </a:tc>
                <a:tc gridSpan="4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实施期目标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年度目标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822960">
                <a:tc vMerge="1">
                  <a:tcPr marL="0" marR="0" marT="0" marB="0"/>
                </a:tc>
                <a:tc gridSpan="4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1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分阶段更新环卫车辆，购置新能源洒水车10台，新 能源清扫车16台。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1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分阶段更新环卫车辆，购置新能源洒水车10台， 新能源清扫车16台。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557784">
                <a:tc rowSpan="6">
                  <a:txBody>
                    <a:bodyPr>
                      <a:spAutoFit/>
                    </a:bodyPr>
                    <a:p>
                      <a:pPr indent="0" algn="just">
                        <a:lnSpc>
                          <a:spcPts val="215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绩 效 指 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一级指 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二级指标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三级指标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指标值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二级指标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584200"/>
                      <a:r>
                        <a:rPr lang="zh-TW" sz="1800">
                          <a:latin typeface="FangSong"/>
                          <a:ea typeface="FangSong"/>
                        </a:rPr>
                        <a:t>三级指标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指标值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765048">
                <a:tc vMerge="1">
                  <a:tcPr marL="0" marR="0" marT="0" marB="0"/>
                </a:tc>
                <a:tc rowSpan="5">
                  <a:txBody>
                    <a:bodyPr>
                      <a:spAutoFit/>
                    </a:bodyPr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产出指 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>
                        <a:spcAft>
                          <a:spcPts val="4270"/>
                        </a:spcAft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数量指标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质量指标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06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指标1:购置新能源 洒水车车辆数量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10辆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>
                      <a:spAutoFit/>
                    </a:bodyPr>
                    <a:p>
                      <a:pPr indent="0">
                        <a:spcAft>
                          <a:spcPts val="4270"/>
                        </a:spcAft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数量指标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质量指标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16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指标1：购置新能源 洒水车车辆数量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10辆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765048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13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指标2：购置新能源 清扫车数量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16辆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指标2：购置新能源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清扫车数量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16辆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57784">
                <a:tc vMerge="1"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23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指标1：车辆验收合 格率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100%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090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指标1：车辆验收合 格率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zh-TW" sz="1800">
                          <a:latin typeface="FangSong"/>
                          <a:ea typeface="FangSong"/>
                        </a:rPr>
                        <a:t>100%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55778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时效指标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>
                        <a:lnSpc>
                          <a:spcPts val="2135"/>
                        </a:lnSpc>
                      </a:pPr>
                      <a:r>
                        <a:rPr lang="zh-TW" sz="1800">
                          <a:latin typeface="FangSong"/>
                          <a:ea typeface="FangSong"/>
                        </a:rPr>
                        <a:t>指标1：车辆购置及 时性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W3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个月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时效指标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指标1：车辆购置及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时性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1800">
                          <a:latin typeface="FangSong"/>
                        </a:rPr>
                        <a:t>W3</a:t>
                      </a:r>
                      <a:r>
                        <a:rPr lang="zh-TW" sz="1800">
                          <a:latin typeface="FangSong"/>
                          <a:ea typeface="FangSong"/>
                        </a:rPr>
                        <a:t>个月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</a:tr>
              <a:tr h="222504"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  <a:tc rowSpan="2"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2300" cap="small">
                          <a:latin typeface="FangSong"/>
                        </a:rPr>
                        <a:t>no</a:t>
                      </a:r>
                      <a:endParaRPr lang="zh-TW" sz="1100" b="1">
                        <a:solidFill>
                          <a:srgbClr val="BE7A2F"/>
                        </a:solidFill>
                        <a:latin typeface="Microsoft YaHei"/>
                        <a:ea typeface="Microsoft YaHe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成本指标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800">
                          <a:latin typeface="MingLiU"/>
                          <a:ea typeface="MingLiU"/>
                        </a:rPr>
                        <a:t>二匕丄二 </a:t>
                      </a:r>
                      <a:r>
                        <a:rPr lang="en-US" sz="800">
                          <a:latin typeface="MingLiU"/>
                        </a:rPr>
                        <a:t>r       - -</a:t>
                      </a:r>
                      <a:r>
                        <a:rPr lang="zh-TW" sz="800">
                          <a:latin typeface="MingLiU"/>
                          <a:ea typeface="MingLiU"/>
                        </a:rPr>
                        <a:t>+ </a:t>
                      </a:r>
                      <a:r>
                        <a:rPr lang="en-US" sz="1200">
                          <a:latin typeface="Courier New" panose="02070309020205020404"/>
                        </a:rPr>
                        <a:t>ZM </a:t>
                      </a:r>
                      <a:r>
                        <a:rPr lang="zh-TW" sz="1200">
                          <a:latin typeface="Courier New" panose="02070309020205020404"/>
                          <a:ea typeface="Courier New" panose="02070309020205020404"/>
                        </a:rPr>
                        <a:t>&amp;</a:t>
                      </a:r>
                      <a:endParaRPr lang="zh-TW" sz="1200">
                        <a:latin typeface="Courier New" panose="02070309020205020404"/>
                        <a:ea typeface="Courier New" panose="020703090202050204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295656"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en-US" sz="3500" b="1">
                          <a:solidFill>
                            <a:srgbClr val="ED7D31"/>
                          </a:solidFill>
                          <a:latin typeface="Times New Roman" panose="02020503050405090304"/>
                        </a:rPr>
                        <a:t>k</a:t>
                      </a:r>
                      <a:endParaRPr lang="en-US" sz="3500" b="1">
                        <a:solidFill>
                          <a:srgbClr val="ED7D31"/>
                        </a:solidFill>
                        <a:latin typeface="Times New Roman" panose="02020503050405090304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成本指标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指标1：成本节纟勺率</a:t>
                      </a:r>
                      <a:r>
                        <a:rPr lang="zh-TW" sz="1500">
                          <a:latin typeface="Arial" panose="020B0604020202090204"/>
                          <a:ea typeface="Arial" panose="020B0604020202090204"/>
                        </a:rPr>
                        <a:t>£</a:t>
                      </a:r>
                      <a:endParaRPr lang="zh-TW" sz="1500">
                        <a:latin typeface="Arial" panose="020B0604020202090204"/>
                        <a:ea typeface="Arial" panose="020B0604020202090204"/>
                      </a:endParaRPr>
                    </a:p>
                  </a:txBody>
                  <a:tcPr marL="0" marR="0" marT="0" marB="0"/>
                </a:tc>
                <a:tc vMerge="1">
                  <a:tcPr marL="0" marR="0" marT="0" marB="0"/>
                </a:tc>
                <a:tc v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800">
                          <a:latin typeface="FangSong"/>
                          <a:ea typeface="FangSong"/>
                        </a:rPr>
                        <a:t>指标1:成本节约率</a:t>
                      </a:r>
                      <a:endParaRPr lang="zh-TW" sz="1800">
                        <a:latin typeface="FangSong"/>
                        <a:ea typeface="FangSong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2300" cap="small">
                          <a:latin typeface="FangSong"/>
                        </a:rPr>
                        <a:t>no</a:t>
                      </a:r>
                      <a:endParaRPr lang="en-US" sz="2300" cap="small">
                        <a:latin typeface="FangSong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UNIT_TABLE_BEAUTIFY" val="smartTable{8bd54c0f-21f3-4864-85eb-7ecc9616ebed}"/>
</p:tagLst>
</file>

<file path=ppt/tags/tag10.xml><?xml version="1.0" encoding="utf-8"?>
<p:tagLst xmlns:p="http://schemas.openxmlformats.org/presentationml/2006/main">
  <p:tag name="KSO_WM_UNIT_TABLE_BEAUTIFY" val="smartTable{7ee34be7-dcef-4b8b-a03b-4afd5783c1c3}"/>
</p:tagLst>
</file>

<file path=ppt/tags/tag11.xml><?xml version="1.0" encoding="utf-8"?>
<p:tagLst xmlns:p="http://schemas.openxmlformats.org/presentationml/2006/main">
  <p:tag name="KSO_WM_UNIT_TABLE_BEAUTIFY" val="smartTable{4580baeb-b60d-46f9-8428-2e548c6ad8e9}"/>
  <p:tag name="TABLE_ENDDRAG_ORIGIN_RECT" val="300*514"/>
  <p:tag name="TABLE_ENDDRAG_RECT" val="379*27*300*499"/>
</p:tagLst>
</file>

<file path=ppt/tags/tag12.xml><?xml version="1.0" encoding="utf-8"?>
<p:tagLst xmlns:p="http://schemas.openxmlformats.org/presentationml/2006/main">
  <p:tag name="KSO_WM_UNIT_TABLE_BEAUTIFY" val="smartTable{0048eba8-4c55-482c-9975-07404e28c310}"/>
</p:tagLst>
</file>

<file path=ppt/tags/tag13.xml><?xml version="1.0" encoding="utf-8"?>
<p:tagLst xmlns:p="http://schemas.openxmlformats.org/presentationml/2006/main">
  <p:tag name="KSO_WM_UNIT_TABLE_BEAUTIFY" val="smartTable{3d6a3191-6bb4-4dc2-8777-db7f5f08e92b}"/>
</p:tagLst>
</file>

<file path=ppt/tags/tag14.xml><?xml version="1.0" encoding="utf-8"?>
<p:tagLst xmlns:p="http://schemas.openxmlformats.org/presentationml/2006/main">
  <p:tag name="KSO_WM_UNIT_TABLE_BEAUTIFY" val="smartTable{c162cda6-90d1-494e-8bcf-5d3314588cae}"/>
</p:tagLst>
</file>

<file path=ppt/tags/tag15.xml><?xml version="1.0" encoding="utf-8"?>
<p:tagLst xmlns:p="http://schemas.openxmlformats.org/presentationml/2006/main">
  <p:tag name="KSO_WM_UNIT_TABLE_BEAUTIFY" val="smartTable{8c3c4175-c2b0-4d8b-8fd1-5560ca2186aa}"/>
</p:tagLst>
</file>

<file path=ppt/tags/tag16.xml><?xml version="1.0" encoding="utf-8"?>
<p:tagLst xmlns:p="http://schemas.openxmlformats.org/presentationml/2006/main">
  <p:tag name="KSO_WM_UNIT_TABLE_BEAUTIFY" val="smartTable{bcd4fee8-7f97-4399-9c3f-0d9925230a47}"/>
</p:tagLst>
</file>

<file path=ppt/tags/tag2.xml><?xml version="1.0" encoding="utf-8"?>
<p:tagLst xmlns:p="http://schemas.openxmlformats.org/presentationml/2006/main">
  <p:tag name="KSO_WM_UNIT_TABLE_BEAUTIFY" val="smartTable{642c3460-0e8f-4e29-8880-931ed94082b8}"/>
</p:tagLst>
</file>

<file path=ppt/tags/tag3.xml><?xml version="1.0" encoding="utf-8"?>
<p:tagLst xmlns:p="http://schemas.openxmlformats.org/presentationml/2006/main">
  <p:tag name="KSO_WM_UNIT_TABLE_BEAUTIFY" val="smartTable{6328f6e4-b819-4ee5-8d4e-38c9be7ba529}"/>
</p:tagLst>
</file>

<file path=ppt/tags/tag4.xml><?xml version="1.0" encoding="utf-8"?>
<p:tagLst xmlns:p="http://schemas.openxmlformats.org/presentationml/2006/main">
  <p:tag name="KSO_WM_UNIT_TABLE_BEAUTIFY" val="smartTable{c755bcf3-d48e-49b9-87cb-0a42ca0252ba}"/>
</p:tagLst>
</file>

<file path=ppt/tags/tag5.xml><?xml version="1.0" encoding="utf-8"?>
<p:tagLst xmlns:p="http://schemas.openxmlformats.org/presentationml/2006/main">
  <p:tag name="KSO_WM_UNIT_TABLE_BEAUTIFY" val="smartTable{7709f509-9958-4c66-8a90-112f2a65b0a3}"/>
</p:tagLst>
</file>

<file path=ppt/tags/tag6.xml><?xml version="1.0" encoding="utf-8"?>
<p:tagLst xmlns:p="http://schemas.openxmlformats.org/presentationml/2006/main">
  <p:tag name="KSO_WM_UNIT_TABLE_BEAUTIFY" val="smartTable{0762036d-130b-42d5-9ad2-8f3b9cf3818d}"/>
</p:tagLst>
</file>

<file path=ppt/tags/tag7.xml><?xml version="1.0" encoding="utf-8"?>
<p:tagLst xmlns:p="http://schemas.openxmlformats.org/presentationml/2006/main">
  <p:tag name="KSO_WM_UNIT_TABLE_BEAUTIFY" val="smartTable{e097f070-798e-4ce7-979f-85954aa0d1e7}"/>
</p:tagLst>
</file>

<file path=ppt/tags/tag8.xml><?xml version="1.0" encoding="utf-8"?>
<p:tagLst xmlns:p="http://schemas.openxmlformats.org/presentationml/2006/main">
  <p:tag name="KSO_WM_UNIT_TABLE_BEAUTIFY" val="smartTable{54343332-0d2c-4943-8d8b-c66ebabb1cbb}"/>
  <p:tag name="TABLE_ENDDRAG_ORIGIN_RECT" val="636*477"/>
  <p:tag name="TABLE_ENDDRAG_RECT" val="238*31*636*473"/>
</p:tagLst>
</file>

<file path=ppt/tags/tag9.xml><?xml version="1.0" encoding="utf-8"?>
<p:tagLst xmlns:p="http://schemas.openxmlformats.org/presentationml/2006/main">
  <p:tag name="KSO_WM_UNIT_TABLE_BEAUTIFY" val="smartTable{53e389ba-7a8d-4845-b4a9-30105877583e}"/>
  <p:tag name="TABLE_ENDDRAG_ORIGIN_RECT" val="504*275"/>
  <p:tag name="TABLE_ENDDRAG_RECT" val="358*260*504*2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59056</Words>
  <Application>WPS 文字</Application>
  <PresentationFormat/>
  <Paragraphs>11053</Paragraphs>
  <Slides>192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192</vt:i4>
      </vt:variant>
    </vt:vector>
  </HeadingPairs>
  <TitlesOfParts>
    <vt:vector size="218" baseType="lpstr">
      <vt:lpstr>Arial</vt:lpstr>
      <vt:lpstr>方正书宋_GBK</vt:lpstr>
      <vt:lpstr>Wingdings</vt:lpstr>
      <vt:lpstr>Microsoft YaHei</vt:lpstr>
      <vt:lpstr>汉仪旗黑</vt:lpstr>
      <vt:lpstr>Arial</vt:lpstr>
      <vt:lpstr>Times New Roman</vt:lpstr>
      <vt:lpstr>MingLiU</vt:lpstr>
      <vt:lpstr>PMingLiU</vt:lpstr>
      <vt:lpstr>FangSong</vt:lpstr>
      <vt:lpstr>方正仿宋_GBK</vt:lpstr>
      <vt:lpstr>宋体-繁</vt:lpstr>
      <vt:lpstr>宋体</vt:lpstr>
      <vt:lpstr>Courier New</vt:lpstr>
      <vt:lpstr>汉仪书宋二KW</vt:lpstr>
      <vt:lpstr>SimHei</vt:lpstr>
      <vt:lpstr>汉仪中黑KW</vt:lpstr>
      <vt:lpstr>NSimSun</vt:lpstr>
      <vt:lpstr>微软雅黑</vt:lpstr>
      <vt:lpstr>宋体</vt:lpstr>
      <vt:lpstr>Arial Unicode MS</vt:lpstr>
      <vt:lpstr>Calibri</vt:lpstr>
      <vt:lpstr>Helvetica Neue</vt:lpstr>
      <vt:lpstr>MS PGothic</vt:lpstr>
      <vt:lpstr>苹方-简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zhaozhiguo</cp:lastModifiedBy>
  <cp:revision>3</cp:revision>
  <dcterms:created xsi:type="dcterms:W3CDTF">2022-08-11T03:23:04Z</dcterms:created>
  <dcterms:modified xsi:type="dcterms:W3CDTF">2022-08-11T03:23:04Z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2052-3.9.2.6301</vt:lpwstr>
  </property>
</Properties>
</file>